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8" r:id="rId3"/>
    <p:sldId id="293" r:id="rId4"/>
    <p:sldId id="301" r:id="rId5"/>
    <p:sldId id="291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2" r:id="rId14"/>
    <p:sldId id="303" r:id="rId15"/>
    <p:sldId id="304" r:id="rId16"/>
    <p:sldId id="305" r:id="rId17"/>
    <p:sldId id="306" r:id="rId18"/>
    <p:sldId id="312" r:id="rId19"/>
    <p:sldId id="307" r:id="rId20"/>
    <p:sldId id="309" r:id="rId21"/>
    <p:sldId id="310" r:id="rId22"/>
    <p:sldId id="311" r:id="rId23"/>
    <p:sldId id="284" r:id="rId24"/>
  </p:sldIdLst>
  <p:sldSz cx="24387175" cy="13716000"/>
  <p:notesSz cx="6797675" cy="9926638"/>
  <p:defaultTextStyle>
    <a:defPPr>
      <a:defRPr lang="es-ES"/>
    </a:defPPr>
    <a:lvl1pPr algn="l" defTabSz="1087438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1087438" indent="-630238" algn="l" defTabSz="1087438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2176463" indent="-1262063" algn="l" defTabSz="1087438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3265488" indent="-1893888" algn="l" defTabSz="1087438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4354513" indent="-2525713" algn="l" defTabSz="1087438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3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3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3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3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AD1"/>
    <a:srgbClr val="86B6DE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3" d="100"/>
          <a:sy n="33" d="100"/>
        </p:scale>
        <p:origin x="834" y="270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3627B-5D6E-42F9-B4E2-F06EC6F63A78}" type="datetimeFigureOut">
              <a:rPr lang="es-UY" smtClean="0"/>
              <a:t>30/9/2019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8DD31-5BB7-4E5E-B7E5-77AB15211A7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523421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defTabSz="1150800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defTabSz="1150800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F39E8B8-5045-4E58-B541-070144453D63}" type="datetimeFigureOut">
              <a:rPr lang="es-ES"/>
              <a:pPr>
                <a:defRPr/>
              </a:pPr>
              <a:t>30/09/2019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defTabSz="1150800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defTabSz="1150800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C037C25-39C8-4B26-93C4-05A9317E37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2834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87438" rtl="0" fontAlgn="base">
      <a:spcBef>
        <a:spcPct val="30000"/>
      </a:spcBef>
      <a:spcAft>
        <a:spcPct val="0"/>
      </a:spcAft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7438" algn="l" defTabSz="1087438" rtl="0" fontAlgn="base">
      <a:spcBef>
        <a:spcPct val="30000"/>
      </a:spcBef>
      <a:spcAft>
        <a:spcPct val="0"/>
      </a:spcAft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6463" algn="l" defTabSz="1087438" rtl="0" fontAlgn="base">
      <a:spcBef>
        <a:spcPct val="30000"/>
      </a:spcBef>
      <a:spcAft>
        <a:spcPct val="0"/>
      </a:spcAft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488" algn="l" defTabSz="1087438" rtl="0" fontAlgn="base">
      <a:spcBef>
        <a:spcPct val="30000"/>
      </a:spcBef>
      <a:spcAft>
        <a:spcPct val="0"/>
      </a:spcAft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13" algn="l" defTabSz="1087438" rtl="0" fontAlgn="base">
      <a:spcBef>
        <a:spcPct val="30000"/>
      </a:spcBef>
      <a:spcAft>
        <a:spcPct val="0"/>
      </a:spcAft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108863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108863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108863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108863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37C25-39C8-4B26-93C4-05A9317E3723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5900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37C25-39C8-4B26-93C4-05A9317E3723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0767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37C25-39C8-4B26-93C4-05A9317E3723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479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37C25-39C8-4B26-93C4-05A9317E3723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939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37C25-39C8-4B26-93C4-05A9317E3723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547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37C25-39C8-4B26-93C4-05A9317E3723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4487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37C25-39C8-4B26-93C4-05A9317E3723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412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37C25-39C8-4B26-93C4-05A9317E3723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686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37C25-39C8-4B26-93C4-05A9317E3723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180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37C25-39C8-4B26-93C4-05A9317E3723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055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37C25-39C8-4B26-93C4-05A9317E3723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481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37C25-39C8-4B26-93C4-05A9317E3723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6283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37C25-39C8-4B26-93C4-05A9317E3723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20783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37C25-39C8-4B26-93C4-05A9317E3723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942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37C25-39C8-4B26-93C4-05A9317E3723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024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37C25-39C8-4B26-93C4-05A9317E3723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567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37C25-39C8-4B26-93C4-05A9317E3723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0538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37C25-39C8-4B26-93C4-05A9317E3723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6734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37C25-39C8-4B26-93C4-05A9317E3723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550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37C25-39C8-4B26-93C4-05A9317E3723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2222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37C25-39C8-4B26-93C4-05A9317E3723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2483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CB869-9DE0-4F2C-B530-8A93FF04FE9D}" type="datetimeFigureOut">
              <a:rPr lang="es-ES"/>
              <a:pPr>
                <a:defRPr/>
              </a:pPr>
              <a:t>30/09/2019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514D-7FF0-4DBC-B060-14973C5390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841CC-B4DD-4EC3-B3E5-C458694FB080}" type="datetimeFigureOut">
              <a:rPr lang="es-ES"/>
              <a:pPr>
                <a:defRPr/>
              </a:pPr>
              <a:t>30/09/2019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F0707-5A3D-4C42-8FC0-72BE2EC275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7157006" y="1098550"/>
            <a:ext cx="14632305" cy="234061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251625" y="1098550"/>
            <a:ext cx="43498930" cy="234061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23F9B-C19F-4292-8DAF-CA5E1BAEFD66}" type="datetimeFigureOut">
              <a:rPr lang="es-ES"/>
              <a:pPr>
                <a:defRPr/>
              </a:pPr>
              <a:t>30/09/2019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55740-4849-423E-9BB0-347E71DBC9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28E96-0F09-451E-9AA7-FCA98F99FBB9}" type="datetimeFigureOut">
              <a:rPr lang="es-ES"/>
              <a:pPr>
                <a:defRPr/>
              </a:pPr>
              <a:t>30/09/2019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34900-E038-408A-98F7-2363F7B14B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0CE9E-9219-49C6-A00F-4F93341FC395}" type="datetimeFigureOut">
              <a:rPr lang="es-ES"/>
              <a:pPr>
                <a:defRPr/>
              </a:pPr>
              <a:t>30/09/2019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4EE37-06C7-4DF0-A5F1-5F328C2B46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51623" y="6400801"/>
            <a:ext cx="29065619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2723696" y="6400801"/>
            <a:ext cx="29065616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F2F9C-1016-4C01-B649-01B18FAA6129}" type="datetimeFigureOut">
              <a:rPr lang="es-ES"/>
              <a:pPr>
                <a:defRPr/>
              </a:pPr>
              <a:t>30/09/2019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8E8C7-0910-459A-9569-1430AA6A35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27736-70A6-4B46-8DEE-85A99CABCA0D}" type="datetimeFigureOut">
              <a:rPr lang="es-ES"/>
              <a:pPr>
                <a:defRPr/>
              </a:pPr>
              <a:t>30/09/2019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BEC72-F4C0-4D85-95FA-16C67F69F79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5BB35-9E06-46EE-BF7B-23E6653E86C2}" type="datetimeFigureOut">
              <a:rPr lang="es-ES"/>
              <a:pPr>
                <a:defRPr/>
              </a:pPr>
              <a:t>30/09/2019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23ABD-5C21-4F3E-8F55-78CB51DA96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55F7F-E241-4999-BE4F-37A0288810E0}" type="datetimeFigureOut">
              <a:rPr lang="es-ES"/>
              <a:pPr>
                <a:defRPr/>
              </a:pPr>
              <a:t>30/09/2019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3A13B-A767-4310-9086-B5AD983700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8F4F1-1461-44F6-B166-B2778DD602C3}" type="datetimeFigureOut">
              <a:rPr lang="es-ES"/>
              <a:pPr>
                <a:defRPr/>
              </a:pPr>
              <a:t>30/09/2019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FCAB8-EA8B-4E5A-AEA6-6947F0E14B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</p:spPr>
        <p:txBody>
          <a:bodyPr rtlCol="0">
            <a:normAutofit/>
          </a:bodyPr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53AC1-D533-425A-8F45-4AA2A76E85A8}" type="datetimeFigureOut">
              <a:rPr lang="es-ES"/>
              <a:pPr>
                <a:defRPr/>
              </a:pPr>
              <a:t>30/09/2019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C2ACC-4A09-486D-8540-D2B5794304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1219200" y="549275"/>
            <a:ext cx="21948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7728" tIns="108864" rIns="217728" bIns="1088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1219200" y="3200400"/>
            <a:ext cx="21948775" cy="905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7728" tIns="108864" rIns="217728" bIns="1088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219200" y="12712700"/>
            <a:ext cx="5691188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l" defTabSz="1088639" fontAlgn="auto">
              <a:spcBef>
                <a:spcPts val="0"/>
              </a:spcBef>
              <a:spcAft>
                <a:spcPts val="0"/>
              </a:spcAft>
              <a:defRPr sz="2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56958C-5F2B-4ABE-8843-B8D5292C8E6E}" type="datetimeFigureOut">
              <a:rPr lang="es-ES"/>
              <a:pPr>
                <a:defRPr/>
              </a:pPr>
              <a:t>30/09/2019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332788" y="12712700"/>
            <a:ext cx="7721600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 defTabSz="1088639" fontAlgn="auto">
              <a:spcBef>
                <a:spcPts val="0"/>
              </a:spcBef>
              <a:spcAft>
                <a:spcPts val="0"/>
              </a:spcAft>
              <a:defRPr sz="2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7476788" y="12712700"/>
            <a:ext cx="5691187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 defTabSz="1088639" fontAlgn="auto">
              <a:spcBef>
                <a:spcPts val="0"/>
              </a:spcBef>
              <a:spcAft>
                <a:spcPts val="0"/>
              </a:spcAft>
              <a:defRPr sz="2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D2933B-4C88-406D-BBC2-CDDFD606E5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7438" rtl="0" fontAlgn="base">
        <a:spcBef>
          <a:spcPct val="0"/>
        </a:spcBef>
        <a:spcAft>
          <a:spcPct val="0"/>
        </a:spcAft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87438" rtl="0" fontAlgn="base">
        <a:spcBef>
          <a:spcPct val="0"/>
        </a:spcBef>
        <a:spcAft>
          <a:spcPct val="0"/>
        </a:spcAft>
        <a:defRPr sz="10500">
          <a:solidFill>
            <a:schemeClr val="tx1"/>
          </a:solidFill>
          <a:latin typeface="Calibri" pitchFamily="34" charset="0"/>
        </a:defRPr>
      </a:lvl2pPr>
      <a:lvl3pPr algn="ctr" defTabSz="1087438" rtl="0" fontAlgn="base">
        <a:spcBef>
          <a:spcPct val="0"/>
        </a:spcBef>
        <a:spcAft>
          <a:spcPct val="0"/>
        </a:spcAft>
        <a:defRPr sz="10500">
          <a:solidFill>
            <a:schemeClr val="tx1"/>
          </a:solidFill>
          <a:latin typeface="Calibri" pitchFamily="34" charset="0"/>
        </a:defRPr>
      </a:lvl3pPr>
      <a:lvl4pPr algn="ctr" defTabSz="1087438" rtl="0" fontAlgn="base">
        <a:spcBef>
          <a:spcPct val="0"/>
        </a:spcBef>
        <a:spcAft>
          <a:spcPct val="0"/>
        </a:spcAft>
        <a:defRPr sz="10500">
          <a:solidFill>
            <a:schemeClr val="tx1"/>
          </a:solidFill>
          <a:latin typeface="Calibri" pitchFamily="34" charset="0"/>
        </a:defRPr>
      </a:lvl4pPr>
      <a:lvl5pPr algn="ctr" defTabSz="1087438" rtl="0" fontAlgn="base">
        <a:spcBef>
          <a:spcPct val="0"/>
        </a:spcBef>
        <a:spcAft>
          <a:spcPct val="0"/>
        </a:spcAft>
        <a:defRPr sz="10500">
          <a:solidFill>
            <a:schemeClr val="tx1"/>
          </a:solidFill>
          <a:latin typeface="Calibri" pitchFamily="34" charset="0"/>
        </a:defRPr>
      </a:lvl5pPr>
      <a:lvl6pPr marL="457200" algn="ctr" defTabSz="1087438" rtl="0" fontAlgn="base">
        <a:spcBef>
          <a:spcPct val="0"/>
        </a:spcBef>
        <a:spcAft>
          <a:spcPct val="0"/>
        </a:spcAft>
        <a:defRPr sz="10500">
          <a:solidFill>
            <a:schemeClr val="tx1"/>
          </a:solidFill>
          <a:latin typeface="Calibri" pitchFamily="34" charset="0"/>
        </a:defRPr>
      </a:lvl6pPr>
      <a:lvl7pPr marL="914400" algn="ctr" defTabSz="1087438" rtl="0" fontAlgn="base">
        <a:spcBef>
          <a:spcPct val="0"/>
        </a:spcBef>
        <a:spcAft>
          <a:spcPct val="0"/>
        </a:spcAft>
        <a:defRPr sz="10500">
          <a:solidFill>
            <a:schemeClr val="tx1"/>
          </a:solidFill>
          <a:latin typeface="Calibri" pitchFamily="34" charset="0"/>
        </a:defRPr>
      </a:lvl7pPr>
      <a:lvl8pPr marL="1371600" algn="ctr" defTabSz="1087438" rtl="0" fontAlgn="base">
        <a:spcBef>
          <a:spcPct val="0"/>
        </a:spcBef>
        <a:spcAft>
          <a:spcPct val="0"/>
        </a:spcAft>
        <a:defRPr sz="10500">
          <a:solidFill>
            <a:schemeClr val="tx1"/>
          </a:solidFill>
          <a:latin typeface="Calibri" pitchFamily="34" charset="0"/>
        </a:defRPr>
      </a:lvl8pPr>
      <a:lvl9pPr marL="1828800" algn="ctr" defTabSz="1087438" rtl="0" fontAlgn="base">
        <a:spcBef>
          <a:spcPct val="0"/>
        </a:spcBef>
        <a:spcAft>
          <a:spcPct val="0"/>
        </a:spcAft>
        <a:defRPr sz="10500">
          <a:solidFill>
            <a:schemeClr val="tx1"/>
          </a:solidFill>
          <a:latin typeface="Calibri" pitchFamily="34" charset="0"/>
        </a:defRPr>
      </a:lvl9pPr>
    </p:titleStyle>
    <p:bodyStyle>
      <a:lvl1pPr marL="815975" indent="-815975" algn="l" defTabSz="1087438" rtl="0" fontAlgn="base">
        <a:spcBef>
          <a:spcPct val="20000"/>
        </a:spcBef>
        <a:spcAft>
          <a:spcPct val="0"/>
        </a:spcAft>
        <a:buFont typeface="Arial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475" indent="-679450" algn="l" defTabSz="1087438" rtl="0" fontAlgn="base">
        <a:spcBef>
          <a:spcPct val="20000"/>
        </a:spcBef>
        <a:spcAft>
          <a:spcPct val="0"/>
        </a:spcAft>
        <a:buFont typeface="Arial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0975" indent="-542925" algn="l" defTabSz="1087438" rtl="0" fontAlgn="base">
        <a:spcBef>
          <a:spcPct val="20000"/>
        </a:spcBef>
        <a:spcAft>
          <a:spcPct val="0"/>
        </a:spcAft>
        <a:buFont typeface="Arial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000" indent="-542925" algn="l" defTabSz="1087438" rtl="0" fontAlgn="base">
        <a:spcBef>
          <a:spcPct val="20000"/>
        </a:spcBef>
        <a:spcAft>
          <a:spcPct val="0"/>
        </a:spcAft>
        <a:buFont typeface="Arial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438" indent="-542925" algn="l" defTabSz="1087438" rtl="0" fontAlgn="base">
        <a:spcBef>
          <a:spcPct val="20000"/>
        </a:spcBef>
        <a:spcAft>
          <a:spcPct val="0"/>
        </a:spcAft>
        <a:buFont typeface="Arial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.jp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3.svg"/><Relationship Id="rId10" Type="http://schemas.openxmlformats.org/officeDocument/2006/relationships/image" Target="../media/image7.emf"/><Relationship Id="rId4" Type="http://schemas.openxmlformats.org/officeDocument/2006/relationships/image" Target="../media/image2.png"/><Relationship Id="rId9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ítulo 1"/>
          <p:cNvSpPr>
            <a:spLocks noGrp="1"/>
          </p:cNvSpPr>
          <p:nvPr>
            <p:ph type="ctrTitle"/>
          </p:nvPr>
        </p:nvSpPr>
        <p:spPr>
          <a:xfrm>
            <a:off x="2117790" y="3546475"/>
            <a:ext cx="12490450" cy="2940050"/>
          </a:xfrm>
        </p:spPr>
        <p:txBody>
          <a:bodyPr/>
          <a:lstStyle/>
          <a:p>
            <a:pPr algn="l"/>
            <a:r>
              <a:rPr lang="es-ES" sz="8800" dirty="0">
                <a:solidFill>
                  <a:schemeClr val="bg1"/>
                </a:solidFill>
                <a:latin typeface="Gotham-Medium" pitchFamily="2" charset="0"/>
                <a:ea typeface="Gotham-Medium" pitchFamily="2" charset="0"/>
                <a:cs typeface="Gotham-Medium" pitchFamily="2" charset="0"/>
              </a:rPr>
              <a:t>Fondo de</a:t>
            </a:r>
            <a:br>
              <a:rPr lang="es-ES" sz="8800" dirty="0">
                <a:solidFill>
                  <a:schemeClr val="bg1"/>
                </a:solidFill>
                <a:latin typeface="Gotham-Medium" pitchFamily="2" charset="0"/>
                <a:ea typeface="Gotham-Medium" pitchFamily="2" charset="0"/>
                <a:cs typeface="Gotham-Medium" pitchFamily="2" charset="0"/>
              </a:rPr>
            </a:br>
            <a:r>
              <a:rPr lang="es-ES" sz="8800" b="1" dirty="0">
                <a:solidFill>
                  <a:schemeClr val="bg1"/>
                </a:solidFill>
                <a:latin typeface="Gotham-Medium" pitchFamily="2" charset="0"/>
                <a:ea typeface="Gotham-Medium" pitchFamily="2" charset="0"/>
                <a:cs typeface="Gotham-Medium" pitchFamily="2" charset="0"/>
              </a:rPr>
              <a:t>Innovación Sectorial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B4F870B2-D3A5-4C61-A766-570F799EC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454449" y="11234057"/>
            <a:ext cx="15774968" cy="13436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jugador, ave, pájaro, pelota&#10;&#10;Descripción generada automáticamente">
            <a:extLst>
              <a:ext uri="{FF2B5EF4-FFF2-40B4-BE49-F238E27FC236}">
                <a16:creationId xmlns:a16="http://schemas.microsoft.com/office/drawing/2014/main" id="{072CD254-6EE6-4CB9-9B73-012E99D0A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4387175" cy="3489649"/>
          </a:xfrm>
          <a:prstGeom prst="rect">
            <a:avLst/>
          </a:prstGeom>
        </p:spPr>
      </p:pic>
      <p:sp>
        <p:nvSpPr>
          <p:cNvPr id="13319" name="CuadroTexto 14"/>
          <p:cNvSpPr txBox="1">
            <a:spLocks noChangeArrowheads="1"/>
          </p:cNvSpPr>
          <p:nvPr/>
        </p:nvSpPr>
        <p:spPr bwMode="auto">
          <a:xfrm>
            <a:off x="13309600" y="-2590800"/>
            <a:ext cx="18415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UY">
              <a:latin typeface="Calibri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4E197B82-5762-46F0-AEB5-DB50BD6C5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932803" y="1361970"/>
            <a:ext cx="10523067" cy="896286"/>
          </a:xfrm>
          <a:prstGeom prst="rect">
            <a:avLst/>
          </a:prstGeom>
        </p:spPr>
      </p:pic>
      <p:sp>
        <p:nvSpPr>
          <p:cNvPr id="5" name="CuadroTexto 17">
            <a:extLst>
              <a:ext uri="{FF2B5EF4-FFF2-40B4-BE49-F238E27FC236}">
                <a16:creationId xmlns:a16="http://schemas.microsoft.com/office/drawing/2014/main" id="{38329C90-E9DA-4231-8618-3D61AF4E9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1394614"/>
            <a:ext cx="112721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Gotham-Medium" pitchFamily="2" charset="0"/>
                <a:ea typeface="Gotham-Medium" pitchFamily="2" charset="0"/>
                <a:cs typeface="Gotham-Medium" pitchFamily="2" charset="0"/>
              </a:rPr>
              <a:t>Centro de Desarrollo Empresarial</a:t>
            </a:r>
          </a:p>
        </p:txBody>
      </p:sp>
      <p:graphicFrame>
        <p:nvGraphicFramePr>
          <p:cNvPr id="6" name="Tabla 4">
            <a:extLst>
              <a:ext uri="{FF2B5EF4-FFF2-40B4-BE49-F238E27FC236}">
                <a16:creationId xmlns:a16="http://schemas.microsoft.com/office/drawing/2014/main" id="{66494016-7BB5-42DA-A17B-1778052F9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065542"/>
              </p:ext>
            </p:extLst>
          </p:nvPr>
        </p:nvGraphicFramePr>
        <p:xfrm>
          <a:off x="2726022" y="4692316"/>
          <a:ext cx="18895728" cy="527473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69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6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2945">
                <a:tc>
                  <a:txBody>
                    <a:bodyPr/>
                    <a:lstStyle/>
                    <a:p>
                      <a:r>
                        <a:rPr lang="es-UY" sz="4000" dirty="0"/>
                        <a:t>Objetivo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4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Otorgar asistencia técnica para la creación y fortalecimiento de MIPYMES en el territorio, con el objetivo de incrementar la participación de estas empresas dentro de la red de proveedores de UPM, así como responder a la demanda de bienes y servicios inducidos por la instalación de la Planta de Celulosa.</a:t>
                      </a:r>
                      <a:endParaRPr lang="es-UY" sz="4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5020">
                <a:tc>
                  <a:txBody>
                    <a:bodyPr/>
                    <a:lstStyle/>
                    <a:p>
                      <a:r>
                        <a:rPr lang="es-UY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Gobernanza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4000" dirty="0"/>
                        <a:t>Comité de Dirección de los Centros de Competitividad Empresarial</a:t>
                      </a:r>
                      <a:endParaRPr lang="es-UY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02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UY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4000" dirty="0"/>
                        <a:t>ANDE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065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jugador, ave, pájaro, pelota&#10;&#10;Descripción generada automáticamente">
            <a:extLst>
              <a:ext uri="{FF2B5EF4-FFF2-40B4-BE49-F238E27FC236}">
                <a16:creationId xmlns:a16="http://schemas.microsoft.com/office/drawing/2014/main" id="{072CD254-6EE6-4CB9-9B73-012E99D0A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4387175" cy="3489649"/>
          </a:xfrm>
          <a:prstGeom prst="rect">
            <a:avLst/>
          </a:prstGeom>
        </p:spPr>
      </p:pic>
      <p:sp>
        <p:nvSpPr>
          <p:cNvPr id="13319" name="CuadroTexto 14"/>
          <p:cNvSpPr txBox="1">
            <a:spLocks noChangeArrowheads="1"/>
          </p:cNvSpPr>
          <p:nvPr/>
        </p:nvSpPr>
        <p:spPr bwMode="auto">
          <a:xfrm>
            <a:off x="13309600" y="-2590800"/>
            <a:ext cx="18415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UY">
              <a:latin typeface="Calibri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4E197B82-5762-46F0-AEB5-DB50BD6C5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932803" y="1361970"/>
            <a:ext cx="10523067" cy="896286"/>
          </a:xfrm>
          <a:prstGeom prst="rect">
            <a:avLst/>
          </a:prstGeom>
        </p:spPr>
      </p:pic>
      <p:sp>
        <p:nvSpPr>
          <p:cNvPr id="5" name="CuadroTexto 17">
            <a:extLst>
              <a:ext uri="{FF2B5EF4-FFF2-40B4-BE49-F238E27FC236}">
                <a16:creationId xmlns:a16="http://schemas.microsoft.com/office/drawing/2014/main" id="{134DEB18-8C7A-429E-A205-F1DD68D50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499" y="1592604"/>
            <a:ext cx="127434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Gotham-Medium" pitchFamily="2" charset="0"/>
                <a:ea typeface="Gotham-Medium" pitchFamily="2" charset="0"/>
                <a:cs typeface="Gotham-Medium" pitchFamily="2" charset="0"/>
              </a:rPr>
              <a:t>Centro de Desarrollo Empresarial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4D4911-3F65-4C45-AA31-724AC38688F3}"/>
              </a:ext>
            </a:extLst>
          </p:cNvPr>
          <p:cNvSpPr txBox="1"/>
          <p:nvPr/>
        </p:nvSpPr>
        <p:spPr>
          <a:xfrm>
            <a:off x="8221836" y="6674818"/>
            <a:ext cx="117102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8000" dirty="0"/>
              <a:t>Paso de los Toros</a:t>
            </a:r>
          </a:p>
          <a:p>
            <a:endParaRPr lang="es-UY" sz="8000" dirty="0"/>
          </a:p>
          <a:p>
            <a:r>
              <a:rPr lang="es-UY" sz="8000" dirty="0"/>
              <a:t>Durazno</a:t>
            </a:r>
          </a:p>
        </p:txBody>
      </p:sp>
      <p:sp>
        <p:nvSpPr>
          <p:cNvPr id="7" name="Flecha derecha 4">
            <a:extLst>
              <a:ext uri="{FF2B5EF4-FFF2-40B4-BE49-F238E27FC236}">
                <a16:creationId xmlns:a16="http://schemas.microsoft.com/office/drawing/2014/main" id="{7D661BA0-9CBC-4AC5-96EB-98C1911211FC}"/>
              </a:ext>
            </a:extLst>
          </p:cNvPr>
          <p:cNvSpPr/>
          <p:nvPr/>
        </p:nvSpPr>
        <p:spPr>
          <a:xfrm>
            <a:off x="6252184" y="6961048"/>
            <a:ext cx="1453038" cy="957002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8" name="Flecha derecha 4">
            <a:extLst>
              <a:ext uri="{FF2B5EF4-FFF2-40B4-BE49-F238E27FC236}">
                <a16:creationId xmlns:a16="http://schemas.microsoft.com/office/drawing/2014/main" id="{1036FC0E-4980-45EE-B597-F1F73F0BDF69}"/>
              </a:ext>
            </a:extLst>
          </p:cNvPr>
          <p:cNvSpPr/>
          <p:nvPr/>
        </p:nvSpPr>
        <p:spPr>
          <a:xfrm>
            <a:off x="6280549" y="9277090"/>
            <a:ext cx="1453038" cy="957002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0464F5B-8BE1-48DF-BD38-A17E6B0316FF}"/>
              </a:ext>
            </a:extLst>
          </p:cNvPr>
          <p:cNvSpPr txBox="1"/>
          <p:nvPr/>
        </p:nvSpPr>
        <p:spPr>
          <a:xfrm>
            <a:off x="6048379" y="4543644"/>
            <a:ext cx="5381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6400" b="1" dirty="0">
                <a:solidFill>
                  <a:srgbClr val="002F86"/>
                </a:solidFill>
                <a:latin typeface="Avenir Black"/>
                <a:cs typeface="Avenir Black"/>
              </a:rPr>
              <a:t>Ubicación</a:t>
            </a:r>
          </a:p>
        </p:txBody>
      </p:sp>
    </p:spTree>
    <p:extLst>
      <p:ext uri="{BB962C8B-B14F-4D97-AF65-F5344CB8AC3E}">
        <p14:creationId xmlns:p14="http://schemas.microsoft.com/office/powerpoint/2010/main" val="266798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jugador, ave, pájaro, pelota&#10;&#10;Descripción generada automáticamente">
            <a:extLst>
              <a:ext uri="{FF2B5EF4-FFF2-40B4-BE49-F238E27FC236}">
                <a16:creationId xmlns:a16="http://schemas.microsoft.com/office/drawing/2014/main" id="{072CD254-6EE6-4CB9-9B73-012E99D0A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4387175" cy="3489649"/>
          </a:xfrm>
          <a:prstGeom prst="rect">
            <a:avLst/>
          </a:prstGeom>
        </p:spPr>
      </p:pic>
      <p:sp>
        <p:nvSpPr>
          <p:cNvPr id="13319" name="CuadroTexto 14"/>
          <p:cNvSpPr txBox="1">
            <a:spLocks noChangeArrowheads="1"/>
          </p:cNvSpPr>
          <p:nvPr/>
        </p:nvSpPr>
        <p:spPr bwMode="auto">
          <a:xfrm>
            <a:off x="13309600" y="-2590800"/>
            <a:ext cx="18415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UY">
              <a:latin typeface="Calibri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4E197B82-5762-46F0-AEB5-DB50BD6C5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932803" y="1361970"/>
            <a:ext cx="10523067" cy="896286"/>
          </a:xfrm>
          <a:prstGeom prst="rect">
            <a:avLst/>
          </a:prstGeom>
        </p:spPr>
      </p:pic>
      <p:sp>
        <p:nvSpPr>
          <p:cNvPr id="10" name="CuadroTexto 17">
            <a:extLst>
              <a:ext uri="{FF2B5EF4-FFF2-40B4-BE49-F238E27FC236}">
                <a16:creationId xmlns:a16="http://schemas.microsoft.com/office/drawing/2014/main" id="{3E6A0C29-F5DC-4566-89F7-23CC528C6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1329325"/>
            <a:ext cx="108600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Gotham-Medium" pitchFamily="2" charset="0"/>
                <a:ea typeface="Gotham-Medium" pitchFamily="2" charset="0"/>
                <a:cs typeface="Gotham-Medium" pitchFamily="2" charset="0"/>
              </a:rPr>
              <a:t>Centro de Desarrollo Empresarial</a:t>
            </a:r>
          </a:p>
        </p:txBody>
      </p:sp>
      <p:sp>
        <p:nvSpPr>
          <p:cNvPr id="11" name="Rectángulo redondeado 1">
            <a:extLst>
              <a:ext uri="{FF2B5EF4-FFF2-40B4-BE49-F238E27FC236}">
                <a16:creationId xmlns:a16="http://schemas.microsoft.com/office/drawing/2014/main" id="{F040194F-8CE8-409B-A0A1-021D21E8DCCD}"/>
              </a:ext>
            </a:extLst>
          </p:cNvPr>
          <p:cNvSpPr/>
          <p:nvPr/>
        </p:nvSpPr>
        <p:spPr>
          <a:xfrm>
            <a:off x="6844503" y="4711987"/>
            <a:ext cx="9802803" cy="1719038"/>
          </a:xfrm>
          <a:prstGeom prst="roundRect">
            <a:avLst/>
          </a:prstGeom>
          <a:noFill/>
          <a:ln>
            <a:solidFill>
              <a:srgbClr val="00A88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40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C5BD643-49C1-4106-AE10-AB59E7424DCE}"/>
              </a:ext>
            </a:extLst>
          </p:cNvPr>
          <p:cNvSpPr/>
          <p:nvPr/>
        </p:nvSpPr>
        <p:spPr>
          <a:xfrm>
            <a:off x="7146057" y="4723742"/>
            <a:ext cx="9395242" cy="1466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UY" sz="4000" dirty="0">
                <a:solidFill>
                  <a:srgbClr val="002F86"/>
                </a:solidFill>
                <a:latin typeface="Avenir Black"/>
                <a:ea typeface="Calibri" panose="020F0502020204030204" pitchFamily="34" charset="0"/>
                <a:cs typeface="Avenir Black"/>
              </a:rPr>
              <a:t>Comité de Dirección del Programa</a:t>
            </a:r>
          </a:p>
          <a:p>
            <a:pPr algn="ctr">
              <a:lnSpc>
                <a:spcPct val="115000"/>
              </a:lnSpc>
            </a:pPr>
            <a:r>
              <a:rPr lang="es-UY" sz="4000" dirty="0">
                <a:solidFill>
                  <a:srgbClr val="002F86"/>
                </a:solidFill>
                <a:latin typeface="Avenir Roman"/>
                <a:ea typeface="Calibri" panose="020F0502020204030204" pitchFamily="34" charset="0"/>
                <a:cs typeface="Avenir Roman"/>
              </a:rPr>
              <a:t>ANDE – INEFOP – STPC – MIEM - OPP</a:t>
            </a:r>
          </a:p>
        </p:txBody>
      </p:sp>
      <p:sp>
        <p:nvSpPr>
          <p:cNvPr id="14" name="Rectángulo redondeado 23">
            <a:extLst>
              <a:ext uri="{FF2B5EF4-FFF2-40B4-BE49-F238E27FC236}">
                <a16:creationId xmlns:a16="http://schemas.microsoft.com/office/drawing/2014/main" id="{4B09B492-F3BF-42FB-A9C6-A455AB1FA2D0}"/>
              </a:ext>
            </a:extLst>
          </p:cNvPr>
          <p:cNvSpPr/>
          <p:nvPr/>
        </p:nvSpPr>
        <p:spPr>
          <a:xfrm>
            <a:off x="7839695" y="7561168"/>
            <a:ext cx="7978382" cy="1903928"/>
          </a:xfrm>
          <a:prstGeom prst="roundRect">
            <a:avLst/>
          </a:prstGeom>
          <a:noFill/>
          <a:ln>
            <a:solidFill>
              <a:srgbClr val="00A88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4000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823DA1C-B661-437D-B328-AADF621789D2}"/>
              </a:ext>
            </a:extLst>
          </p:cNvPr>
          <p:cNvSpPr/>
          <p:nvPr/>
        </p:nvSpPr>
        <p:spPr>
          <a:xfrm>
            <a:off x="7124854" y="7572200"/>
            <a:ext cx="9395242" cy="1466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UY" sz="4000" dirty="0">
                <a:solidFill>
                  <a:srgbClr val="002F86"/>
                </a:solidFill>
                <a:latin typeface="Avenir Black"/>
                <a:ea typeface="Calibri" panose="020F0502020204030204" pitchFamily="34" charset="0"/>
                <a:cs typeface="Avenir Black"/>
              </a:rPr>
              <a:t>Secretaría Técnica</a:t>
            </a:r>
          </a:p>
          <a:p>
            <a:pPr algn="ctr">
              <a:lnSpc>
                <a:spcPct val="115000"/>
              </a:lnSpc>
            </a:pPr>
            <a:r>
              <a:rPr lang="es-UY" sz="4000" dirty="0">
                <a:solidFill>
                  <a:srgbClr val="002F86"/>
                </a:solidFill>
                <a:latin typeface="Avenir Roman"/>
                <a:ea typeface="Calibri" panose="020F0502020204030204" pitchFamily="34" charset="0"/>
                <a:cs typeface="Avenir Roman"/>
              </a:rPr>
              <a:t>ANDE – INEFOP – STPC – MIEM </a:t>
            </a:r>
          </a:p>
        </p:txBody>
      </p:sp>
      <p:sp>
        <p:nvSpPr>
          <p:cNvPr id="16" name="Rectángulo redondeado 25">
            <a:extLst>
              <a:ext uri="{FF2B5EF4-FFF2-40B4-BE49-F238E27FC236}">
                <a16:creationId xmlns:a16="http://schemas.microsoft.com/office/drawing/2014/main" id="{0BD087F7-CFE2-4DE1-BD98-8162B58C56FA}"/>
              </a:ext>
            </a:extLst>
          </p:cNvPr>
          <p:cNvSpPr/>
          <p:nvPr/>
        </p:nvSpPr>
        <p:spPr>
          <a:xfrm>
            <a:off x="8067463" y="10392820"/>
            <a:ext cx="7356882" cy="843221"/>
          </a:xfrm>
          <a:prstGeom prst="roundRect">
            <a:avLst/>
          </a:prstGeom>
          <a:noFill/>
          <a:ln>
            <a:solidFill>
              <a:srgbClr val="00A88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40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DE62EA9-5E68-43C9-AB0F-3BDE6008C559}"/>
              </a:ext>
            </a:extLst>
          </p:cNvPr>
          <p:cNvSpPr/>
          <p:nvPr/>
        </p:nvSpPr>
        <p:spPr>
          <a:xfrm>
            <a:off x="6844503" y="10457929"/>
            <a:ext cx="9395250" cy="758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2667"/>
              </a:spcAft>
            </a:pPr>
            <a:r>
              <a:rPr lang="es-UY" sz="4000" dirty="0">
                <a:solidFill>
                  <a:srgbClr val="002F86"/>
                </a:solidFill>
                <a:latin typeface="Avenir Black"/>
                <a:ea typeface="Calibri" panose="020F0502020204030204" pitchFamily="34" charset="0"/>
                <a:cs typeface="Avenir Black"/>
              </a:rPr>
              <a:t>Operador</a:t>
            </a:r>
            <a:r>
              <a:rPr lang="es-UY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UY" sz="4000" dirty="0">
                <a:solidFill>
                  <a:srgbClr val="002F86"/>
                </a:solidFill>
                <a:latin typeface="Avenir Black"/>
                <a:ea typeface="Calibri" panose="020F0502020204030204" pitchFamily="34" charset="0"/>
                <a:cs typeface="Avenir Black"/>
              </a:rPr>
              <a:t>Territorial</a:t>
            </a:r>
          </a:p>
        </p:txBody>
      </p:sp>
      <p:sp>
        <p:nvSpPr>
          <p:cNvPr id="18" name="Rectángulo redondeado 27">
            <a:extLst>
              <a:ext uri="{FF2B5EF4-FFF2-40B4-BE49-F238E27FC236}">
                <a16:creationId xmlns:a16="http://schemas.microsoft.com/office/drawing/2014/main" id="{7DA2A523-4BE9-46BD-8363-041CA731B923}"/>
              </a:ext>
            </a:extLst>
          </p:cNvPr>
          <p:cNvSpPr/>
          <p:nvPr/>
        </p:nvSpPr>
        <p:spPr>
          <a:xfrm>
            <a:off x="7847463" y="12392236"/>
            <a:ext cx="7382974" cy="843221"/>
          </a:xfrm>
          <a:prstGeom prst="roundRect">
            <a:avLst/>
          </a:prstGeom>
          <a:noFill/>
          <a:ln>
            <a:solidFill>
              <a:srgbClr val="00A88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4000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6E47706-F660-4614-8A50-55E27CD3F8DC}"/>
              </a:ext>
            </a:extLst>
          </p:cNvPr>
          <p:cNvSpPr/>
          <p:nvPr/>
        </p:nvSpPr>
        <p:spPr>
          <a:xfrm>
            <a:off x="9999133" y="12435238"/>
            <a:ext cx="336678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2667"/>
              </a:spcAft>
            </a:pPr>
            <a:r>
              <a:rPr lang="es-UY" sz="4000" dirty="0">
                <a:solidFill>
                  <a:srgbClr val="002F86"/>
                </a:solidFill>
                <a:latin typeface="Avenir Black"/>
                <a:ea typeface="Calibri" panose="020F0502020204030204" pitchFamily="34" charset="0"/>
                <a:cs typeface="Avenir Black"/>
              </a:rPr>
              <a:t>CCE</a:t>
            </a:r>
          </a:p>
        </p:txBody>
      </p:sp>
      <p:sp>
        <p:nvSpPr>
          <p:cNvPr id="20" name="Rectángulo redondeado 29">
            <a:extLst>
              <a:ext uri="{FF2B5EF4-FFF2-40B4-BE49-F238E27FC236}">
                <a16:creationId xmlns:a16="http://schemas.microsoft.com/office/drawing/2014/main" id="{115A4D28-97A2-4126-B902-9BF96A347EF7}"/>
              </a:ext>
            </a:extLst>
          </p:cNvPr>
          <p:cNvSpPr/>
          <p:nvPr/>
        </p:nvSpPr>
        <p:spPr>
          <a:xfrm>
            <a:off x="1370685" y="7027177"/>
            <a:ext cx="3886478" cy="2906286"/>
          </a:xfrm>
          <a:prstGeom prst="roundRect">
            <a:avLst/>
          </a:prstGeom>
          <a:noFill/>
          <a:ln>
            <a:solidFill>
              <a:srgbClr val="00A88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4000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4A1A60E-7138-4BF8-AD4D-93527F3B39C7}"/>
              </a:ext>
            </a:extLst>
          </p:cNvPr>
          <p:cNvSpPr/>
          <p:nvPr/>
        </p:nvSpPr>
        <p:spPr>
          <a:xfrm>
            <a:off x="1464334" y="7204680"/>
            <a:ext cx="3639834" cy="1466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2667"/>
              </a:spcAft>
            </a:pPr>
            <a:r>
              <a:rPr lang="es-UY" sz="4000" dirty="0">
                <a:solidFill>
                  <a:srgbClr val="002F86"/>
                </a:solidFill>
                <a:latin typeface="Avenir Black"/>
                <a:ea typeface="Calibri" panose="020F0502020204030204" pitchFamily="34" charset="0"/>
                <a:cs typeface="Avenir Black"/>
              </a:rPr>
              <a:t>Comité Consultivo Local</a:t>
            </a: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BB93302D-F59A-43C1-B7DE-A5DEA11FEA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738102" y="6668276"/>
            <a:ext cx="0" cy="536404"/>
          </a:xfrm>
          <a:prstGeom prst="straightConnector1">
            <a:avLst/>
          </a:prstGeom>
          <a:solidFill>
            <a:srgbClr val="1FBB9E"/>
          </a:solidFill>
          <a:ln w="38100">
            <a:solidFill>
              <a:srgbClr val="00A887"/>
            </a:solidFill>
            <a:round/>
            <a:headEnd/>
            <a:tailEnd type="triangle" w="med" len="med"/>
          </a:ln>
        </p:spPr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4D7E8FC8-5F31-4D1D-8870-D2DD8BC1FB0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682524" y="9632215"/>
            <a:ext cx="0" cy="600173"/>
          </a:xfrm>
          <a:prstGeom prst="straightConnector1">
            <a:avLst/>
          </a:prstGeom>
          <a:solidFill>
            <a:srgbClr val="1FBB9E"/>
          </a:solidFill>
          <a:ln w="38100">
            <a:solidFill>
              <a:srgbClr val="00A887"/>
            </a:solidFill>
            <a:round/>
            <a:headEnd/>
            <a:tailEnd type="triangle" w="med" len="med"/>
          </a:ln>
        </p:spPr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5108836D-7586-4E6D-8702-F829BA79FB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17029" y="8480321"/>
            <a:ext cx="1227474" cy="0"/>
          </a:xfrm>
          <a:prstGeom prst="straightConnector1">
            <a:avLst/>
          </a:prstGeom>
          <a:solidFill>
            <a:srgbClr val="1FBB9E"/>
          </a:solidFill>
          <a:ln w="38100">
            <a:solidFill>
              <a:srgbClr val="00A887"/>
            </a:solidFill>
            <a:round/>
            <a:headEnd/>
            <a:tailEnd type="triangle" w="med" len="med"/>
          </a:ln>
        </p:spPr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85C837D-5CDF-44E5-B675-A0934FF1583D}"/>
              </a:ext>
            </a:extLst>
          </p:cNvPr>
          <p:cNvSpPr txBox="1"/>
          <p:nvPr/>
        </p:nvSpPr>
        <p:spPr>
          <a:xfrm>
            <a:off x="9377080" y="3766850"/>
            <a:ext cx="5145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2F86"/>
                </a:solidFill>
                <a:latin typeface="Avenir Black"/>
                <a:cs typeface="Avenir Black"/>
              </a:rPr>
              <a:t>Diseño Institucional</a:t>
            </a:r>
            <a:endParaRPr lang="es-ES" sz="4000" dirty="0">
              <a:solidFill>
                <a:srgbClr val="002F86"/>
              </a:solidFill>
              <a:latin typeface="Avenir Black"/>
              <a:cs typeface="Avenir Black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2C85290-33F2-47F3-95A2-6E0A4309162A}"/>
              </a:ext>
            </a:extLst>
          </p:cNvPr>
          <p:cNvSpPr txBox="1"/>
          <p:nvPr/>
        </p:nvSpPr>
        <p:spPr>
          <a:xfrm>
            <a:off x="17673029" y="6045612"/>
            <a:ext cx="5509489" cy="4869418"/>
          </a:xfrm>
          <a:prstGeom prst="roundRect">
            <a:avLst/>
          </a:prstGeom>
          <a:noFill/>
          <a:ln w="158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00A887"/>
              </a:buClr>
            </a:pPr>
            <a:r>
              <a:rPr lang="es-ES_tradnl" sz="4000" dirty="0">
                <a:solidFill>
                  <a:srgbClr val="636463"/>
                </a:solidFill>
                <a:latin typeface="Avenir Book"/>
                <a:cs typeface="Avenir Book"/>
              </a:rPr>
              <a:t>Se enmarca dentro del </a:t>
            </a:r>
            <a:r>
              <a:rPr lang="es-ES_tradnl" sz="4000" dirty="0">
                <a:solidFill>
                  <a:srgbClr val="636463"/>
                </a:solidFill>
                <a:latin typeface="Avenir Book"/>
                <a:cs typeface="Avenir Medium"/>
              </a:rPr>
              <a:t>Sistema Nacional de Transformación Productiva y Competitividad – </a:t>
            </a:r>
            <a:r>
              <a:rPr lang="es-ES_tradnl" sz="4000" b="1" dirty="0">
                <a:solidFill>
                  <a:srgbClr val="636463"/>
                </a:solidFill>
                <a:latin typeface="Avenir Book"/>
                <a:cs typeface="Avenir Medium"/>
              </a:rPr>
              <a:t>TRANSFORMA URUGUAY</a:t>
            </a:r>
            <a:endParaRPr lang="es-ES_tradnl" sz="4000" b="1" dirty="0">
              <a:solidFill>
                <a:srgbClr val="636463"/>
              </a:solidFill>
              <a:latin typeface="Avenir Book"/>
              <a:cs typeface="Avenir Book"/>
            </a:endParaRPr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4D7E8FC8-5F31-4D1D-8870-D2DD8BC1FB0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682524" y="11465931"/>
            <a:ext cx="0" cy="600173"/>
          </a:xfrm>
          <a:prstGeom prst="straightConnector1">
            <a:avLst/>
          </a:prstGeom>
          <a:solidFill>
            <a:srgbClr val="1FBB9E"/>
          </a:solidFill>
          <a:ln w="38100">
            <a:solidFill>
              <a:srgbClr val="00A887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71995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jugador, ave, pájaro, pelota&#10;&#10;Descripción generada automáticamente">
            <a:extLst>
              <a:ext uri="{FF2B5EF4-FFF2-40B4-BE49-F238E27FC236}">
                <a16:creationId xmlns:a16="http://schemas.microsoft.com/office/drawing/2014/main" id="{072CD254-6EE6-4CB9-9B73-012E99D0A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4387175" cy="3489649"/>
          </a:xfrm>
          <a:prstGeom prst="rect">
            <a:avLst/>
          </a:prstGeom>
        </p:spPr>
      </p:pic>
      <p:sp>
        <p:nvSpPr>
          <p:cNvPr id="13319" name="CuadroTexto 14"/>
          <p:cNvSpPr txBox="1">
            <a:spLocks noChangeArrowheads="1"/>
          </p:cNvSpPr>
          <p:nvPr/>
        </p:nvSpPr>
        <p:spPr bwMode="auto">
          <a:xfrm>
            <a:off x="13309600" y="-2590800"/>
            <a:ext cx="18415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UY">
              <a:latin typeface="Calibri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4E197B82-5762-46F0-AEB5-DB50BD6C5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932803" y="1361970"/>
            <a:ext cx="10523067" cy="89628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45E3704-3269-403A-8E06-34E3D2F3C3CC}"/>
              </a:ext>
            </a:extLst>
          </p:cNvPr>
          <p:cNvSpPr txBox="1"/>
          <p:nvPr/>
        </p:nvSpPr>
        <p:spPr>
          <a:xfrm>
            <a:off x="7720044" y="3772375"/>
            <a:ext cx="10080265" cy="107721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s-ES" sz="6400" b="1" dirty="0">
                <a:solidFill>
                  <a:srgbClr val="002F86"/>
                </a:solidFill>
                <a:latin typeface="Avenir Black"/>
                <a:cs typeface="Avenir Black"/>
              </a:rPr>
              <a:t>Público objetivo de los CCE</a:t>
            </a:r>
            <a:endParaRPr lang="es-ES" sz="6400" dirty="0">
              <a:solidFill>
                <a:srgbClr val="002F86"/>
              </a:solidFill>
              <a:latin typeface="Avenir Black"/>
              <a:cs typeface="Avenir Black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86E3EF4-FF31-4CFF-A06D-CB57BCB5938D}"/>
              </a:ext>
            </a:extLst>
          </p:cNvPr>
          <p:cNvSpPr txBox="1"/>
          <p:nvPr/>
        </p:nvSpPr>
        <p:spPr>
          <a:xfrm>
            <a:off x="5727490" y="5774852"/>
            <a:ext cx="16240443" cy="7941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</a:pPr>
            <a:r>
              <a:rPr lang="es-UY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Micro, Pequeñas y Medianas Empresas del territorio que demuestren interés, compromiso, capacidad y potencialidad de </a:t>
            </a:r>
            <a:r>
              <a:rPr lang="es-UY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</a:t>
            </a:r>
          </a:p>
          <a:p>
            <a:pPr marL="0" lvl="1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</a:pPr>
            <a:r>
              <a:rPr lang="es-UY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Productores Agropecuarios</a:t>
            </a:r>
          </a:p>
          <a:p>
            <a:pPr marL="0" lvl="1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</a:pPr>
            <a:r>
              <a:rPr lang="es-UY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Cooperativas</a:t>
            </a:r>
          </a:p>
          <a:p>
            <a:pPr marL="0" lvl="1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</a:pPr>
            <a:r>
              <a:rPr lang="es-UY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Emprendedores</a:t>
            </a:r>
            <a:endParaRPr lang="es-U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</a:pPr>
            <a:endParaRPr lang="es-U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Flecha derecha 4">
            <a:extLst>
              <a:ext uri="{FF2B5EF4-FFF2-40B4-BE49-F238E27FC236}">
                <a16:creationId xmlns:a16="http://schemas.microsoft.com/office/drawing/2014/main" id="{27A561ED-6132-48FF-9D6E-B96352B5FBE2}"/>
              </a:ext>
            </a:extLst>
          </p:cNvPr>
          <p:cNvSpPr/>
          <p:nvPr/>
        </p:nvSpPr>
        <p:spPr>
          <a:xfrm>
            <a:off x="3664532" y="6120020"/>
            <a:ext cx="1453038" cy="957002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11" name="Flecha derecha 4">
            <a:extLst>
              <a:ext uri="{FF2B5EF4-FFF2-40B4-BE49-F238E27FC236}">
                <a16:creationId xmlns:a16="http://schemas.microsoft.com/office/drawing/2014/main" id="{9B7FD351-8884-48A9-8018-7A471A3A975B}"/>
              </a:ext>
            </a:extLst>
          </p:cNvPr>
          <p:cNvSpPr/>
          <p:nvPr/>
        </p:nvSpPr>
        <p:spPr>
          <a:xfrm>
            <a:off x="3664532" y="7925969"/>
            <a:ext cx="1453038" cy="957002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3" name="Flecha derecha 4">
            <a:extLst>
              <a:ext uri="{FF2B5EF4-FFF2-40B4-BE49-F238E27FC236}">
                <a16:creationId xmlns:a16="http://schemas.microsoft.com/office/drawing/2014/main" id="{28217FD0-6108-48CC-B7D0-AC2FD724568D}"/>
              </a:ext>
            </a:extLst>
          </p:cNvPr>
          <p:cNvSpPr/>
          <p:nvPr/>
        </p:nvSpPr>
        <p:spPr>
          <a:xfrm>
            <a:off x="3668686" y="9651876"/>
            <a:ext cx="1453038" cy="957002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4" name="Flecha derecha 4">
            <a:extLst>
              <a:ext uri="{FF2B5EF4-FFF2-40B4-BE49-F238E27FC236}">
                <a16:creationId xmlns:a16="http://schemas.microsoft.com/office/drawing/2014/main" id="{9883FAC4-C157-478E-A678-4CAC4BC09288}"/>
              </a:ext>
            </a:extLst>
          </p:cNvPr>
          <p:cNvSpPr/>
          <p:nvPr/>
        </p:nvSpPr>
        <p:spPr>
          <a:xfrm>
            <a:off x="3664532" y="11310308"/>
            <a:ext cx="1453038" cy="957002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5" name="CuadroTexto 17">
            <a:extLst>
              <a:ext uri="{FF2B5EF4-FFF2-40B4-BE49-F238E27FC236}">
                <a16:creationId xmlns:a16="http://schemas.microsoft.com/office/drawing/2014/main" id="{6801BA2C-5CEA-4F55-9EA7-EEFDF3E71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499" y="1541463"/>
            <a:ext cx="127434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Gotham-Medium" pitchFamily="2" charset="0"/>
                <a:ea typeface="Gotham-Medium" pitchFamily="2" charset="0"/>
                <a:cs typeface="Gotham-Medium" pitchFamily="2" charset="0"/>
              </a:rPr>
              <a:t>Centro de Desarrollo Empresarial</a:t>
            </a:r>
          </a:p>
        </p:txBody>
      </p:sp>
    </p:spTree>
    <p:extLst>
      <p:ext uri="{BB962C8B-B14F-4D97-AF65-F5344CB8AC3E}">
        <p14:creationId xmlns:p14="http://schemas.microsoft.com/office/powerpoint/2010/main" val="1749023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jugador, ave, pájaro, pelota&#10;&#10;Descripción generada automáticamente">
            <a:extLst>
              <a:ext uri="{FF2B5EF4-FFF2-40B4-BE49-F238E27FC236}">
                <a16:creationId xmlns:a16="http://schemas.microsoft.com/office/drawing/2014/main" id="{072CD254-6EE6-4CB9-9B73-012E99D0A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4387175" cy="3489649"/>
          </a:xfrm>
          <a:prstGeom prst="rect">
            <a:avLst/>
          </a:prstGeom>
        </p:spPr>
      </p:pic>
      <p:sp>
        <p:nvSpPr>
          <p:cNvPr id="13319" name="CuadroTexto 14"/>
          <p:cNvSpPr txBox="1">
            <a:spLocks noChangeArrowheads="1"/>
          </p:cNvSpPr>
          <p:nvPr/>
        </p:nvSpPr>
        <p:spPr bwMode="auto">
          <a:xfrm>
            <a:off x="13309600" y="-2590800"/>
            <a:ext cx="18415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UY">
              <a:latin typeface="Calibri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4E197B82-5762-46F0-AEB5-DB50BD6C5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932803" y="1361970"/>
            <a:ext cx="10523067" cy="89628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7AEA10F-66F5-439C-999F-ED066F8002AA}"/>
              </a:ext>
            </a:extLst>
          </p:cNvPr>
          <p:cNvSpPr txBox="1"/>
          <p:nvPr/>
        </p:nvSpPr>
        <p:spPr>
          <a:xfrm>
            <a:off x="7924200" y="4475760"/>
            <a:ext cx="85034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b="1" dirty="0">
                <a:solidFill>
                  <a:srgbClr val="002F86"/>
                </a:solidFill>
                <a:latin typeface="Avenir Black"/>
                <a:cs typeface="Avenir Black"/>
              </a:rPr>
              <a:t>¿Qué servicios brindan los Centros?</a:t>
            </a:r>
            <a:endParaRPr lang="es-ES" sz="4400" dirty="0">
              <a:solidFill>
                <a:srgbClr val="002F86"/>
              </a:solidFill>
              <a:latin typeface="Avenir Black"/>
              <a:cs typeface="Avenir Black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E0922CC-7AFD-4F3F-92B9-C137A53AC719}"/>
              </a:ext>
            </a:extLst>
          </p:cNvPr>
          <p:cNvSpPr txBox="1"/>
          <p:nvPr/>
        </p:nvSpPr>
        <p:spPr>
          <a:xfrm>
            <a:off x="659849" y="8865779"/>
            <a:ext cx="4953827" cy="20425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s-E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ASISTENCIA TÉCNICA</a:t>
            </a:r>
          </a:p>
          <a:p>
            <a:pPr algn="ctr"/>
            <a:r>
              <a:rPr lang="es-E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Acompañamiento de largo plazo </a:t>
            </a:r>
          </a:p>
          <a:p>
            <a:pPr algn="ctr"/>
            <a:r>
              <a:rPr lang="es-E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de trabajo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B38D45A-830A-409E-8FE2-138DDF3C176E}"/>
              </a:ext>
            </a:extLst>
          </p:cNvPr>
          <p:cNvSpPr txBox="1"/>
          <p:nvPr/>
        </p:nvSpPr>
        <p:spPr>
          <a:xfrm>
            <a:off x="5645263" y="8816814"/>
            <a:ext cx="4102597" cy="106322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s-E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CAPACITACIÓN  </a:t>
            </a:r>
          </a:p>
          <a:p>
            <a:pPr algn="ctr"/>
            <a:r>
              <a:rPr lang="es-E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CONSULTORÍAS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6B4B114-515A-4D1C-A966-83DF2AB43547}"/>
              </a:ext>
            </a:extLst>
          </p:cNvPr>
          <p:cNvSpPr txBox="1"/>
          <p:nvPr/>
        </p:nvSpPr>
        <p:spPr>
          <a:xfrm>
            <a:off x="10012673" y="8865779"/>
            <a:ext cx="4326536" cy="20425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s-E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ORIENTACIÓN A PROGRAMAS </a:t>
            </a:r>
          </a:p>
          <a:p>
            <a:pPr algn="ctr"/>
            <a:r>
              <a:rPr lang="es-E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SERVICIOS DE DERIVACIÓN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162A57E-A9B6-4E17-A0E4-F7A5B5310AFD}"/>
              </a:ext>
            </a:extLst>
          </p:cNvPr>
          <p:cNvSpPr txBox="1"/>
          <p:nvPr/>
        </p:nvSpPr>
        <p:spPr>
          <a:xfrm>
            <a:off x="19176637" y="8763653"/>
            <a:ext cx="4546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ACCESO A INFORMACIÓN SOBRE </a:t>
            </a:r>
          </a:p>
          <a:p>
            <a:pPr algn="ctr"/>
            <a:r>
              <a:rPr lang="es-E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FINANCIAMIENTO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4727986-A27A-4AD5-A294-9837E47E6CC2}"/>
              </a:ext>
            </a:extLst>
          </p:cNvPr>
          <p:cNvSpPr txBox="1"/>
          <p:nvPr/>
        </p:nvSpPr>
        <p:spPr>
          <a:xfrm>
            <a:off x="14971388" y="8841295"/>
            <a:ext cx="3869906" cy="20670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s-E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ESTUDIOS </a:t>
            </a:r>
          </a:p>
          <a:p>
            <a:pPr algn="ctr"/>
            <a:r>
              <a:rPr lang="es-E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ECONÓMICOS</a:t>
            </a:r>
          </a:p>
          <a:p>
            <a:pPr algn="ctr"/>
            <a:r>
              <a:rPr lang="es-E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TERRITORIALES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B44BA9D-BA80-4A44-9848-DF7C028CF55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27400" y="6048666"/>
            <a:ext cx="2012441" cy="201244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E23C567-4BD7-44C9-8A8E-B840DBE8DB4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81908" y="6025389"/>
            <a:ext cx="2058999" cy="205899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960892C-7714-49D2-821E-5BE01481E26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976765" y="6048666"/>
            <a:ext cx="2012441" cy="201244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C9941C2-CA6F-44B6-B0B6-8FAA3E8D3A9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75323" y="6048661"/>
            <a:ext cx="2012451" cy="201245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2F13200-0621-4133-BC9E-A1B24A219CFB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320503" y="6016038"/>
            <a:ext cx="2077697" cy="2077697"/>
          </a:xfrm>
          <a:prstGeom prst="rect">
            <a:avLst/>
          </a:prstGeom>
        </p:spPr>
      </p:pic>
      <p:sp>
        <p:nvSpPr>
          <p:cNvPr id="17" name="CuadroTexto 17">
            <a:extLst>
              <a:ext uri="{FF2B5EF4-FFF2-40B4-BE49-F238E27FC236}">
                <a16:creationId xmlns:a16="http://schemas.microsoft.com/office/drawing/2014/main" id="{F4E491A9-7210-4E70-81D9-1E89F14E3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6398" y="1258266"/>
            <a:ext cx="11184574" cy="100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Gotham-Medium" pitchFamily="2" charset="0"/>
                <a:ea typeface="Gotham-Medium" pitchFamily="2" charset="0"/>
                <a:cs typeface="Gotham-Medium" pitchFamily="2" charset="0"/>
              </a:rPr>
              <a:t>Centro de Desarrollo Empresarial</a:t>
            </a:r>
          </a:p>
        </p:txBody>
      </p:sp>
    </p:spTree>
    <p:extLst>
      <p:ext uri="{BB962C8B-B14F-4D97-AF65-F5344CB8AC3E}">
        <p14:creationId xmlns:p14="http://schemas.microsoft.com/office/powerpoint/2010/main" val="4198025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jugador, ave, pájaro, pelota&#10;&#10;Descripción generada automáticamente">
            <a:extLst>
              <a:ext uri="{FF2B5EF4-FFF2-40B4-BE49-F238E27FC236}">
                <a16:creationId xmlns:a16="http://schemas.microsoft.com/office/drawing/2014/main" id="{072CD254-6EE6-4CB9-9B73-012E99D0A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4387175" cy="3489649"/>
          </a:xfrm>
          <a:prstGeom prst="rect">
            <a:avLst/>
          </a:prstGeom>
        </p:spPr>
      </p:pic>
      <p:sp>
        <p:nvSpPr>
          <p:cNvPr id="13319" name="CuadroTexto 14"/>
          <p:cNvSpPr txBox="1">
            <a:spLocks noChangeArrowheads="1"/>
          </p:cNvSpPr>
          <p:nvPr/>
        </p:nvSpPr>
        <p:spPr bwMode="auto">
          <a:xfrm>
            <a:off x="13309600" y="-2590800"/>
            <a:ext cx="18415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UY">
              <a:latin typeface="Calibri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4E197B82-5762-46F0-AEB5-DB50BD6C5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932803" y="1361970"/>
            <a:ext cx="10523067" cy="896286"/>
          </a:xfrm>
          <a:prstGeom prst="rect">
            <a:avLst/>
          </a:prstGeom>
        </p:spPr>
      </p:pic>
      <p:sp>
        <p:nvSpPr>
          <p:cNvPr id="5" name="CuadroTexto 17">
            <a:extLst>
              <a:ext uri="{FF2B5EF4-FFF2-40B4-BE49-F238E27FC236}">
                <a16:creationId xmlns:a16="http://schemas.microsoft.com/office/drawing/2014/main" id="{F8E10ACF-777C-40EC-9147-C6254BD8D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499" y="1025283"/>
            <a:ext cx="898615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Gotham-Medium" pitchFamily="2" charset="0"/>
                <a:ea typeface="Gotham-Medium" pitchFamily="2" charset="0"/>
                <a:cs typeface="Gotham-Medium" pitchFamily="2" charset="0"/>
              </a:rPr>
              <a:t>Programa de Desarrollo de</a:t>
            </a:r>
          </a:p>
          <a:p>
            <a:r>
              <a:rPr lang="es-ES" sz="4800" dirty="0">
                <a:solidFill>
                  <a:schemeClr val="bg1"/>
                </a:solidFill>
                <a:latin typeface="Gotham-Medium" pitchFamily="2" charset="0"/>
                <a:ea typeface="Gotham-Medium" pitchFamily="2" charset="0"/>
                <a:cs typeface="Gotham-Medium" pitchFamily="2" charset="0"/>
              </a:rPr>
              <a:t>Proveedores Nacionales</a:t>
            </a:r>
          </a:p>
        </p:txBody>
      </p:sp>
      <p:graphicFrame>
        <p:nvGraphicFramePr>
          <p:cNvPr id="6" name="Tabla 4">
            <a:extLst>
              <a:ext uri="{FF2B5EF4-FFF2-40B4-BE49-F238E27FC236}">
                <a16:creationId xmlns:a16="http://schemas.microsoft.com/office/drawing/2014/main" id="{32AAD87C-43D8-4403-A4A3-6BF0D8C88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70762"/>
              </p:ext>
            </p:extLst>
          </p:nvPr>
        </p:nvGraphicFramePr>
        <p:xfrm>
          <a:off x="2726022" y="4716379"/>
          <a:ext cx="18895728" cy="5943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69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6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0869">
                <a:tc>
                  <a:txBody>
                    <a:bodyPr/>
                    <a:lstStyle/>
                    <a:p>
                      <a:r>
                        <a:rPr lang="es-UY" sz="4000" dirty="0"/>
                        <a:t>Objetivo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4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Integrar proveedores locales y nacionales de bienes y servicios a la cadena de valor asociada al Proyecto UPM,</a:t>
                      </a:r>
                      <a:r>
                        <a:rPr lang="es-MX" sz="40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lo cual </a:t>
                      </a:r>
                      <a:r>
                        <a:rPr lang="es-MX" sz="4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hace necesaria la coordinación de acciones para identificar, desarrollar e integrar proveedores nacionales y locales en las etapas de construcción, montaje y puesta en funcionamiento, y de operación y mantenimiento, de la Planta de Celulosa. </a:t>
                      </a:r>
                      <a:endParaRPr lang="es-UY" sz="4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335">
                <a:tc>
                  <a:txBody>
                    <a:bodyPr/>
                    <a:lstStyle/>
                    <a:p>
                      <a:r>
                        <a:rPr lang="es-UY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Gobernanza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4000" dirty="0"/>
                        <a:t>MIEM,</a:t>
                      </a:r>
                      <a:r>
                        <a:rPr lang="es-MX" sz="4000" baseline="0" dirty="0"/>
                        <a:t> </a:t>
                      </a:r>
                      <a:r>
                        <a:rPr lang="es-MX" sz="4000" dirty="0"/>
                        <a:t>OPP y UPM</a:t>
                      </a:r>
                      <a:endParaRPr lang="es-UY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42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UY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4000" dirty="0"/>
                        <a:t>ANDE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683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jugador, ave, pájaro, pelota&#10;&#10;Descripción generada automáticamente">
            <a:extLst>
              <a:ext uri="{FF2B5EF4-FFF2-40B4-BE49-F238E27FC236}">
                <a16:creationId xmlns:a16="http://schemas.microsoft.com/office/drawing/2014/main" id="{072CD254-6EE6-4CB9-9B73-012E99D0A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4387175" cy="3489649"/>
          </a:xfrm>
          <a:prstGeom prst="rect">
            <a:avLst/>
          </a:prstGeom>
        </p:spPr>
      </p:pic>
      <p:sp>
        <p:nvSpPr>
          <p:cNvPr id="13319" name="CuadroTexto 14"/>
          <p:cNvSpPr txBox="1">
            <a:spLocks noChangeArrowheads="1"/>
          </p:cNvSpPr>
          <p:nvPr/>
        </p:nvSpPr>
        <p:spPr bwMode="auto">
          <a:xfrm>
            <a:off x="13309600" y="-2590800"/>
            <a:ext cx="18415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UY">
              <a:latin typeface="Calibri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4E197B82-5762-46F0-AEB5-DB50BD6C5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932803" y="1361970"/>
            <a:ext cx="10523067" cy="896286"/>
          </a:xfrm>
          <a:prstGeom prst="rect">
            <a:avLst/>
          </a:prstGeom>
        </p:spPr>
      </p:pic>
      <p:sp>
        <p:nvSpPr>
          <p:cNvPr id="5" name="CuadroTexto 17">
            <a:extLst>
              <a:ext uri="{FF2B5EF4-FFF2-40B4-BE49-F238E27FC236}">
                <a16:creationId xmlns:a16="http://schemas.microsoft.com/office/drawing/2014/main" id="{33D6014C-D05D-439B-AFD6-FA06B07A6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499" y="959994"/>
            <a:ext cx="95739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Gotham-Medium" pitchFamily="2" charset="0"/>
                <a:ea typeface="Gotham-Medium" pitchFamily="2" charset="0"/>
                <a:cs typeface="Gotham-Medium" pitchFamily="2" charset="0"/>
              </a:rPr>
              <a:t>Programa de Desarrollo de</a:t>
            </a:r>
          </a:p>
          <a:p>
            <a:r>
              <a:rPr lang="es-ES" sz="4800" dirty="0">
                <a:solidFill>
                  <a:schemeClr val="bg1"/>
                </a:solidFill>
                <a:latin typeface="Gotham-Medium" pitchFamily="2" charset="0"/>
                <a:ea typeface="Gotham-Medium" pitchFamily="2" charset="0"/>
                <a:cs typeface="Gotham-Medium" pitchFamily="2" charset="0"/>
              </a:rPr>
              <a:t>Proveedores Nacionales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01BF201-7022-4CD5-9AC7-B28954705522}"/>
              </a:ext>
            </a:extLst>
          </p:cNvPr>
          <p:cNvSpPr/>
          <p:nvPr/>
        </p:nvSpPr>
        <p:spPr>
          <a:xfrm>
            <a:off x="4837471" y="3891624"/>
            <a:ext cx="19171370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/>
              <a:t>Lanzamiento: 20 de marzo.</a:t>
            </a:r>
          </a:p>
          <a:p>
            <a:endParaRPr lang="es-UY" sz="4000" dirty="0" smtClean="0"/>
          </a:p>
          <a:p>
            <a:r>
              <a:rPr lang="es-MX" sz="4000" dirty="0" smtClean="0"/>
              <a:t>Objetivo</a:t>
            </a:r>
            <a:r>
              <a:rPr lang="es-MX" sz="4000" dirty="0"/>
              <a:t>: Potenciales proveedores del sector plástico y metalúrgico para la fase de construcción</a:t>
            </a:r>
          </a:p>
          <a:p>
            <a:endParaRPr lang="es-MX" sz="4000" dirty="0"/>
          </a:p>
          <a:p>
            <a:r>
              <a:rPr lang="es-MX" sz="4000" dirty="0"/>
              <a:t>Postulaciones: 80 empresas.</a:t>
            </a:r>
          </a:p>
          <a:p>
            <a:endParaRPr lang="es-MX" sz="4000" dirty="0"/>
          </a:p>
          <a:p>
            <a:r>
              <a:rPr lang="es-MX" sz="4000" dirty="0"/>
              <a:t>Comité técnico: integrado por UPM, OPP, MIEM y ANDE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4000" dirty="0"/>
          </a:p>
          <a:p>
            <a:r>
              <a:rPr lang="es-MX" sz="4000" dirty="0"/>
              <a:t>Criterios de selección: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4000" dirty="0"/>
          </a:p>
          <a:p>
            <a:r>
              <a:rPr lang="es-MX" sz="4000" dirty="0"/>
              <a:t>	-Pertinencia para UPM</a:t>
            </a:r>
          </a:p>
          <a:p>
            <a:r>
              <a:rPr lang="es-MX" sz="4000" dirty="0"/>
              <a:t>	-Generación de Empleo</a:t>
            </a:r>
          </a:p>
          <a:p>
            <a:r>
              <a:rPr lang="es-MX" sz="4000" dirty="0"/>
              <a:t>	-Ubicación geográfica – descentralización</a:t>
            </a:r>
          </a:p>
          <a:p>
            <a:r>
              <a:rPr lang="es-MX" sz="4000" dirty="0"/>
              <a:t>	-Grado de integración del proceso productivo de la empresa </a:t>
            </a:r>
            <a:endParaRPr lang="es-UY" sz="4000" dirty="0"/>
          </a:p>
        </p:txBody>
      </p:sp>
      <p:sp>
        <p:nvSpPr>
          <p:cNvPr id="7" name="Flecha derecha 4">
            <a:extLst>
              <a:ext uri="{FF2B5EF4-FFF2-40B4-BE49-F238E27FC236}">
                <a16:creationId xmlns:a16="http://schemas.microsoft.com/office/drawing/2014/main" id="{27A561ED-6132-48FF-9D6E-B96352B5FBE2}"/>
              </a:ext>
            </a:extLst>
          </p:cNvPr>
          <p:cNvSpPr/>
          <p:nvPr/>
        </p:nvSpPr>
        <p:spPr>
          <a:xfrm>
            <a:off x="2940449" y="3751667"/>
            <a:ext cx="1453038" cy="957002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8" name="Flecha derecha 4">
            <a:extLst>
              <a:ext uri="{FF2B5EF4-FFF2-40B4-BE49-F238E27FC236}">
                <a16:creationId xmlns:a16="http://schemas.microsoft.com/office/drawing/2014/main" id="{27A561ED-6132-48FF-9D6E-B96352B5FBE2}"/>
              </a:ext>
            </a:extLst>
          </p:cNvPr>
          <p:cNvSpPr/>
          <p:nvPr/>
        </p:nvSpPr>
        <p:spPr>
          <a:xfrm>
            <a:off x="2940449" y="4948202"/>
            <a:ext cx="1453038" cy="957002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9" name="Flecha derecha 4">
            <a:extLst>
              <a:ext uri="{FF2B5EF4-FFF2-40B4-BE49-F238E27FC236}">
                <a16:creationId xmlns:a16="http://schemas.microsoft.com/office/drawing/2014/main" id="{27A561ED-6132-48FF-9D6E-B96352B5FBE2}"/>
              </a:ext>
            </a:extLst>
          </p:cNvPr>
          <p:cNvSpPr/>
          <p:nvPr/>
        </p:nvSpPr>
        <p:spPr>
          <a:xfrm>
            <a:off x="3005587" y="6885256"/>
            <a:ext cx="1453038" cy="957002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10" name="Flecha derecha 4">
            <a:extLst>
              <a:ext uri="{FF2B5EF4-FFF2-40B4-BE49-F238E27FC236}">
                <a16:creationId xmlns:a16="http://schemas.microsoft.com/office/drawing/2014/main" id="{27A561ED-6132-48FF-9D6E-B96352B5FBE2}"/>
              </a:ext>
            </a:extLst>
          </p:cNvPr>
          <p:cNvSpPr/>
          <p:nvPr/>
        </p:nvSpPr>
        <p:spPr>
          <a:xfrm>
            <a:off x="3005587" y="7949914"/>
            <a:ext cx="1453038" cy="957002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11" name="Flecha derecha 4">
            <a:extLst>
              <a:ext uri="{FF2B5EF4-FFF2-40B4-BE49-F238E27FC236}">
                <a16:creationId xmlns:a16="http://schemas.microsoft.com/office/drawing/2014/main" id="{27A561ED-6132-48FF-9D6E-B96352B5FBE2}"/>
              </a:ext>
            </a:extLst>
          </p:cNvPr>
          <p:cNvSpPr/>
          <p:nvPr/>
        </p:nvSpPr>
        <p:spPr>
          <a:xfrm>
            <a:off x="3005587" y="9204553"/>
            <a:ext cx="1453038" cy="957002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223608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jugador, ave, pájaro, pelota&#10;&#10;Descripción generada automáticamente">
            <a:extLst>
              <a:ext uri="{FF2B5EF4-FFF2-40B4-BE49-F238E27FC236}">
                <a16:creationId xmlns:a16="http://schemas.microsoft.com/office/drawing/2014/main" id="{072CD254-6EE6-4CB9-9B73-012E99D0A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4387175" cy="3489649"/>
          </a:xfrm>
          <a:prstGeom prst="rect">
            <a:avLst/>
          </a:prstGeom>
        </p:spPr>
      </p:pic>
      <p:sp>
        <p:nvSpPr>
          <p:cNvPr id="13319" name="CuadroTexto 14"/>
          <p:cNvSpPr txBox="1">
            <a:spLocks noChangeArrowheads="1"/>
          </p:cNvSpPr>
          <p:nvPr/>
        </p:nvSpPr>
        <p:spPr bwMode="auto">
          <a:xfrm>
            <a:off x="13309600" y="-2590800"/>
            <a:ext cx="18415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UY">
              <a:latin typeface="Calibri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4E197B82-5762-46F0-AEB5-DB50BD6C5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932803" y="1361970"/>
            <a:ext cx="10523067" cy="896286"/>
          </a:xfrm>
          <a:prstGeom prst="rect">
            <a:avLst/>
          </a:prstGeom>
        </p:spPr>
      </p:pic>
      <p:sp>
        <p:nvSpPr>
          <p:cNvPr id="5" name="CuadroTexto 17">
            <a:extLst>
              <a:ext uri="{FF2B5EF4-FFF2-40B4-BE49-F238E27FC236}">
                <a16:creationId xmlns:a16="http://schemas.microsoft.com/office/drawing/2014/main" id="{C82467F9-0B50-4B04-9D0A-A1626CB3F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499" y="959994"/>
            <a:ext cx="970461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Gotham-Medium" pitchFamily="2" charset="0"/>
                <a:ea typeface="Gotham-Medium" pitchFamily="2" charset="0"/>
                <a:cs typeface="Gotham-Medium" pitchFamily="2" charset="0"/>
              </a:rPr>
              <a:t>Programa de Desarrollo de</a:t>
            </a:r>
          </a:p>
          <a:p>
            <a:r>
              <a:rPr lang="es-ES" sz="4800" dirty="0">
                <a:solidFill>
                  <a:schemeClr val="bg1"/>
                </a:solidFill>
                <a:latin typeface="Gotham-Medium" pitchFamily="2" charset="0"/>
                <a:ea typeface="Gotham-Medium" pitchFamily="2" charset="0"/>
                <a:cs typeface="Gotham-Medium" pitchFamily="2" charset="0"/>
              </a:rPr>
              <a:t>Proveedores Nacionales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14A573B-7DBB-4A19-810D-5F4040D49B7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89846" y="3620226"/>
            <a:ext cx="10677832" cy="980919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5674843" y="7693828"/>
            <a:ext cx="8217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4800" b="1" dirty="0">
                <a:solidFill>
                  <a:srgbClr val="002F86"/>
                </a:solidFill>
                <a:latin typeface="Avenir Black"/>
                <a:cs typeface="Avenir Black"/>
              </a:rPr>
              <a:t>Empresas seleccionadas</a:t>
            </a:r>
            <a:endParaRPr lang="es-UY" sz="4800" b="1" dirty="0">
              <a:solidFill>
                <a:srgbClr val="002F86"/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4283642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jugador, ave, pájaro, pelota&#10;&#10;Descripción generada automáticamente">
            <a:extLst>
              <a:ext uri="{FF2B5EF4-FFF2-40B4-BE49-F238E27FC236}">
                <a16:creationId xmlns:a16="http://schemas.microsoft.com/office/drawing/2014/main" id="{072CD254-6EE6-4CB9-9B73-012E99D0A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4387175" cy="3489649"/>
          </a:xfrm>
          <a:prstGeom prst="rect">
            <a:avLst/>
          </a:prstGeom>
        </p:spPr>
      </p:pic>
      <p:sp>
        <p:nvSpPr>
          <p:cNvPr id="13319" name="CuadroTexto 14"/>
          <p:cNvSpPr txBox="1">
            <a:spLocks noChangeArrowheads="1"/>
          </p:cNvSpPr>
          <p:nvPr/>
        </p:nvSpPr>
        <p:spPr bwMode="auto">
          <a:xfrm>
            <a:off x="13309600" y="-2590800"/>
            <a:ext cx="18415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UY">
              <a:latin typeface="Calibri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4E197B82-5762-46F0-AEB5-DB50BD6C5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932803" y="1361970"/>
            <a:ext cx="10523067" cy="896286"/>
          </a:xfrm>
          <a:prstGeom prst="rect">
            <a:avLst/>
          </a:prstGeom>
        </p:spPr>
      </p:pic>
      <p:sp>
        <p:nvSpPr>
          <p:cNvPr id="5" name="CuadroTexto 17">
            <a:extLst>
              <a:ext uri="{FF2B5EF4-FFF2-40B4-BE49-F238E27FC236}">
                <a16:creationId xmlns:a16="http://schemas.microsoft.com/office/drawing/2014/main" id="{C82467F9-0B50-4B04-9D0A-A1626CB3F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499" y="959994"/>
            <a:ext cx="970461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Gotham-Medium" pitchFamily="2" charset="0"/>
                <a:ea typeface="Gotham-Medium" pitchFamily="2" charset="0"/>
                <a:cs typeface="Gotham-Medium" pitchFamily="2" charset="0"/>
              </a:rPr>
              <a:t>Programa de Desarrollo de</a:t>
            </a:r>
          </a:p>
          <a:p>
            <a:r>
              <a:rPr lang="es-ES" sz="4800" dirty="0">
                <a:solidFill>
                  <a:schemeClr val="bg1"/>
                </a:solidFill>
                <a:latin typeface="Gotham-Medium" pitchFamily="2" charset="0"/>
                <a:ea typeface="Gotham-Medium" pitchFamily="2" charset="0"/>
                <a:cs typeface="Gotham-Medium" pitchFamily="2" charset="0"/>
              </a:rPr>
              <a:t>Proveedores Nacionales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910189" y="5326387"/>
            <a:ext cx="17167122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Diagnósticos y planes de acción realizados por consultores externos del CEI</a:t>
            </a:r>
          </a:p>
          <a:p>
            <a:endParaRPr lang="es-UY" dirty="0" smtClean="0"/>
          </a:p>
          <a:p>
            <a:endParaRPr lang="es-UY" dirty="0"/>
          </a:p>
          <a:p>
            <a:endParaRPr lang="es-UY" dirty="0" smtClean="0"/>
          </a:p>
          <a:p>
            <a:endParaRPr lang="es-UY" dirty="0"/>
          </a:p>
          <a:p>
            <a:r>
              <a:rPr lang="es-UY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Pasos a seguir: </a:t>
            </a:r>
          </a:p>
          <a:p>
            <a:pPr marL="442913" lvl="1" indent="14288"/>
            <a:r>
              <a:rPr lang="es-UY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de los diagnósticos y aprobación de fondos para la ejecución de </a:t>
            </a:r>
            <a:r>
              <a:rPr lang="es-UY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acciones sugeridas </a:t>
            </a:r>
            <a:r>
              <a:rPr lang="es-UY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los planes de acción</a:t>
            </a:r>
          </a:p>
          <a:p>
            <a:pPr marL="442913" lvl="1" indent="14288"/>
            <a:r>
              <a:rPr lang="es-UY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Seguimiento de las empresas y del uso de dichos fondos</a:t>
            </a:r>
          </a:p>
          <a:p>
            <a:endParaRPr lang="es-UY" dirty="0"/>
          </a:p>
        </p:txBody>
      </p:sp>
      <p:sp>
        <p:nvSpPr>
          <p:cNvPr id="9" name="Flecha derecha 4">
            <a:extLst>
              <a:ext uri="{FF2B5EF4-FFF2-40B4-BE49-F238E27FC236}">
                <a16:creationId xmlns:a16="http://schemas.microsoft.com/office/drawing/2014/main" id="{27A561ED-6132-48FF-9D6E-B96352B5FBE2}"/>
              </a:ext>
            </a:extLst>
          </p:cNvPr>
          <p:cNvSpPr/>
          <p:nvPr/>
        </p:nvSpPr>
        <p:spPr>
          <a:xfrm>
            <a:off x="3316787" y="5290914"/>
            <a:ext cx="1453038" cy="957002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10" name="Flecha derecha 4">
            <a:extLst>
              <a:ext uri="{FF2B5EF4-FFF2-40B4-BE49-F238E27FC236}">
                <a16:creationId xmlns:a16="http://schemas.microsoft.com/office/drawing/2014/main" id="{27A561ED-6132-48FF-9D6E-B96352B5FBE2}"/>
              </a:ext>
            </a:extLst>
          </p:cNvPr>
          <p:cNvSpPr/>
          <p:nvPr/>
        </p:nvSpPr>
        <p:spPr>
          <a:xfrm>
            <a:off x="3316787" y="8428822"/>
            <a:ext cx="1453038" cy="957002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134472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jugador, ave, pájaro, pelota&#10;&#10;Descripción generada automáticamente">
            <a:extLst>
              <a:ext uri="{FF2B5EF4-FFF2-40B4-BE49-F238E27FC236}">
                <a16:creationId xmlns:a16="http://schemas.microsoft.com/office/drawing/2014/main" id="{072CD254-6EE6-4CB9-9B73-012E99D0A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4387175" cy="3489649"/>
          </a:xfrm>
          <a:prstGeom prst="rect">
            <a:avLst/>
          </a:prstGeom>
        </p:spPr>
      </p:pic>
      <p:sp>
        <p:nvSpPr>
          <p:cNvPr id="13319" name="CuadroTexto 14"/>
          <p:cNvSpPr txBox="1">
            <a:spLocks noChangeArrowheads="1"/>
          </p:cNvSpPr>
          <p:nvPr/>
        </p:nvSpPr>
        <p:spPr bwMode="auto">
          <a:xfrm>
            <a:off x="13309600" y="-2590800"/>
            <a:ext cx="18415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UY">
              <a:latin typeface="Calibri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4E197B82-5762-46F0-AEB5-DB50BD6C5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932803" y="1361970"/>
            <a:ext cx="10523067" cy="896286"/>
          </a:xfrm>
          <a:prstGeom prst="rect">
            <a:avLst/>
          </a:prstGeom>
        </p:spPr>
      </p:pic>
      <p:sp>
        <p:nvSpPr>
          <p:cNvPr id="5" name="CuadroTexto 17">
            <a:extLst>
              <a:ext uri="{FF2B5EF4-FFF2-40B4-BE49-F238E27FC236}">
                <a16:creationId xmlns:a16="http://schemas.microsoft.com/office/drawing/2014/main" id="{3B87F2F7-6314-46ED-980D-1EF2CE91E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499" y="1329325"/>
            <a:ext cx="94107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Gotham-Medium" pitchFamily="2" charset="0"/>
                <a:ea typeface="Gotham-Medium" pitchFamily="2" charset="0"/>
                <a:cs typeface="Gotham-Medium" pitchFamily="2" charset="0"/>
              </a:rPr>
              <a:t>Iniciativa del Río Negro</a:t>
            </a:r>
          </a:p>
        </p:txBody>
      </p:sp>
      <p:graphicFrame>
        <p:nvGraphicFramePr>
          <p:cNvPr id="6" name="Tabla 4">
            <a:extLst>
              <a:ext uri="{FF2B5EF4-FFF2-40B4-BE49-F238E27FC236}">
                <a16:creationId xmlns:a16="http://schemas.microsoft.com/office/drawing/2014/main" id="{DD87DAAA-4FFE-49E6-BCE0-8D66FE9EA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525625"/>
              </p:ext>
            </p:extLst>
          </p:nvPr>
        </p:nvGraphicFramePr>
        <p:xfrm>
          <a:off x="3368776" y="5562361"/>
          <a:ext cx="18293444" cy="440837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55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7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13810">
                <a:tc>
                  <a:txBody>
                    <a:bodyPr/>
                    <a:lstStyle/>
                    <a:p>
                      <a:r>
                        <a:rPr lang="es-UY" sz="4000" dirty="0"/>
                        <a:t>Objetivo</a:t>
                      </a:r>
                    </a:p>
                  </a:txBody>
                  <a:tcPr marL="124502" marR="124502" marT="62251" marB="62251"/>
                </a:tc>
                <a:tc>
                  <a:txBody>
                    <a:bodyPr/>
                    <a:lstStyle/>
                    <a:p>
                      <a:r>
                        <a:rPr lang="es-MX" sz="4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Sostener e incluso mejorar las condiciones ambientales de los recursos naturales que son parte de la zona de influencia de la futura planta de celulosa</a:t>
                      </a:r>
                      <a:endParaRPr lang="es-UY" sz="4000" b="0" dirty="0"/>
                    </a:p>
                  </a:txBody>
                  <a:tcPr marL="124502" marR="124502" marT="62251" marB="6225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335">
                <a:tc>
                  <a:txBody>
                    <a:bodyPr/>
                    <a:lstStyle/>
                    <a:p>
                      <a:r>
                        <a:rPr lang="es-UY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Gobernanza</a:t>
                      </a:r>
                    </a:p>
                  </a:txBody>
                  <a:tcPr marL="124502" marR="124502" marT="62251" marB="62251"/>
                </a:tc>
                <a:tc>
                  <a:txBody>
                    <a:bodyPr/>
                    <a:lstStyle/>
                    <a:p>
                      <a:r>
                        <a:rPr lang="es-MX" sz="4000" dirty="0" smtClean="0"/>
                        <a:t>MVOTMA/MGAP/MIEM</a:t>
                      </a:r>
                      <a:endParaRPr lang="es-UY" sz="4000" dirty="0"/>
                    </a:p>
                  </a:txBody>
                  <a:tcPr marL="124502" marR="124502" marT="62251" marB="6225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42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UY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Gestión</a:t>
                      </a:r>
                    </a:p>
                  </a:txBody>
                  <a:tcPr marL="124502" marR="124502" marT="62251" marB="62251"/>
                </a:tc>
                <a:tc>
                  <a:txBody>
                    <a:bodyPr/>
                    <a:lstStyle/>
                    <a:p>
                      <a:r>
                        <a:rPr lang="es-UY" sz="4000" dirty="0"/>
                        <a:t>DINAMA</a:t>
                      </a:r>
                    </a:p>
                  </a:txBody>
                  <a:tcPr marL="124502" marR="124502" marT="62251" marB="6225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072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jugador, ave, pájaro, pelota&#10;&#10;Descripción generada automáticamente">
            <a:extLst>
              <a:ext uri="{FF2B5EF4-FFF2-40B4-BE49-F238E27FC236}">
                <a16:creationId xmlns:a16="http://schemas.microsoft.com/office/drawing/2014/main" id="{072CD254-6EE6-4CB9-9B73-012E99D0A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4387175" cy="3489649"/>
          </a:xfrm>
          <a:prstGeom prst="rect">
            <a:avLst/>
          </a:prstGeom>
        </p:spPr>
      </p:pic>
      <p:sp>
        <p:nvSpPr>
          <p:cNvPr id="13319" name="CuadroTexto 14"/>
          <p:cNvSpPr txBox="1">
            <a:spLocks noChangeArrowheads="1"/>
          </p:cNvSpPr>
          <p:nvPr/>
        </p:nvSpPr>
        <p:spPr bwMode="auto">
          <a:xfrm>
            <a:off x="13309600" y="-2590800"/>
            <a:ext cx="18415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UY">
              <a:latin typeface="Calibri" pitchFamily="34" charset="0"/>
            </a:endParaRPr>
          </a:p>
        </p:txBody>
      </p:sp>
      <p:sp>
        <p:nvSpPr>
          <p:cNvPr id="13324" name="CuadroTexto 17"/>
          <p:cNvSpPr txBox="1">
            <a:spLocks noChangeArrowheads="1"/>
          </p:cNvSpPr>
          <p:nvPr/>
        </p:nvSpPr>
        <p:spPr bwMode="auto">
          <a:xfrm>
            <a:off x="1333500" y="1361970"/>
            <a:ext cx="1066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Gotham-Medium" pitchFamily="2" charset="0"/>
                <a:ea typeface="Gotham-Medium" pitchFamily="2" charset="0"/>
                <a:cs typeface="Gotham-Medium" pitchFamily="2" charset="0"/>
              </a:rPr>
              <a:t>Grupo de Desarrollo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4E197B82-5762-46F0-AEB5-DB50BD6C5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932803" y="1361970"/>
            <a:ext cx="10523067" cy="896286"/>
          </a:xfrm>
          <a:prstGeom prst="rect">
            <a:avLst/>
          </a:prstGeom>
        </p:spPr>
      </p:pic>
      <p:sp>
        <p:nvSpPr>
          <p:cNvPr id="9" name="Rectángulo 3">
            <a:extLst>
              <a:ext uri="{FF2B5EF4-FFF2-40B4-BE49-F238E27FC236}">
                <a16:creationId xmlns:a16="http://schemas.microsoft.com/office/drawing/2014/main" id="{DF877A62-3A89-4681-A556-A0A0B99C70D2}"/>
              </a:ext>
            </a:extLst>
          </p:cNvPr>
          <p:cNvSpPr/>
          <p:nvPr/>
        </p:nvSpPr>
        <p:spPr>
          <a:xfrm>
            <a:off x="4190469" y="3926541"/>
            <a:ext cx="16548391" cy="8290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UY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UY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Origen: El contrato establece la conformación de un grupo de trabajo, el cual tiene competencia sobre los temas de desarrollo y los instrumentos acordados.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UY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UY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Objetivo: La promoción y financiamiento de las capacidades humanas y empresariales, en relación con la tecnología, la innovación y la protección del medioambiente, </a:t>
            </a:r>
            <a:r>
              <a:rPr lang="es-UY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</a:t>
            </a:r>
            <a:r>
              <a:rPr lang="es-UY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imprescindibles para el desarrollo sustentable de la cadena forestal maderera-celulósica vinculada con el Proyecto de Planta de Celulosa.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U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Flecha derecha 4">
            <a:extLst>
              <a:ext uri="{FF2B5EF4-FFF2-40B4-BE49-F238E27FC236}">
                <a16:creationId xmlns:a16="http://schemas.microsoft.com/office/drawing/2014/main" id="{2B61310B-58BB-42ED-8A70-FF7409954E54}"/>
              </a:ext>
            </a:extLst>
          </p:cNvPr>
          <p:cNvSpPr/>
          <p:nvPr/>
        </p:nvSpPr>
        <p:spPr>
          <a:xfrm>
            <a:off x="2123308" y="5341972"/>
            <a:ext cx="1287932" cy="999258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1" name="Flecha derecha 5">
            <a:extLst>
              <a:ext uri="{FF2B5EF4-FFF2-40B4-BE49-F238E27FC236}">
                <a16:creationId xmlns:a16="http://schemas.microsoft.com/office/drawing/2014/main" id="{466CDD43-A1B8-47F9-A9C6-A854196582D7}"/>
              </a:ext>
            </a:extLst>
          </p:cNvPr>
          <p:cNvSpPr/>
          <p:nvPr/>
        </p:nvSpPr>
        <p:spPr>
          <a:xfrm>
            <a:off x="2123308" y="8861388"/>
            <a:ext cx="1287932" cy="999258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jugador, ave, pájaro, pelota&#10;&#10;Descripción generada automáticamente">
            <a:extLst>
              <a:ext uri="{FF2B5EF4-FFF2-40B4-BE49-F238E27FC236}">
                <a16:creationId xmlns:a16="http://schemas.microsoft.com/office/drawing/2014/main" id="{072CD254-6EE6-4CB9-9B73-012E99D0A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4387175" cy="3489649"/>
          </a:xfrm>
          <a:prstGeom prst="rect">
            <a:avLst/>
          </a:prstGeom>
        </p:spPr>
      </p:pic>
      <p:sp>
        <p:nvSpPr>
          <p:cNvPr id="13319" name="CuadroTexto 14"/>
          <p:cNvSpPr txBox="1">
            <a:spLocks noChangeArrowheads="1"/>
          </p:cNvSpPr>
          <p:nvPr/>
        </p:nvSpPr>
        <p:spPr bwMode="auto">
          <a:xfrm>
            <a:off x="13309600" y="-2590800"/>
            <a:ext cx="18415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UY">
              <a:latin typeface="Calibri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4E197B82-5762-46F0-AEB5-DB50BD6C5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932803" y="1361970"/>
            <a:ext cx="10523067" cy="896286"/>
          </a:xfrm>
          <a:prstGeom prst="rect">
            <a:avLst/>
          </a:prstGeom>
        </p:spPr>
      </p:pic>
      <p:sp>
        <p:nvSpPr>
          <p:cNvPr id="7" name="CuadroTexto 17">
            <a:extLst>
              <a:ext uri="{FF2B5EF4-FFF2-40B4-BE49-F238E27FC236}">
                <a16:creationId xmlns:a16="http://schemas.microsoft.com/office/drawing/2014/main" id="{E050F875-C11B-4039-959F-76F700E66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499" y="1476710"/>
            <a:ext cx="91821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Gotham-Medium" pitchFamily="2" charset="0"/>
                <a:ea typeface="Gotham-Medium" pitchFamily="2" charset="0"/>
                <a:cs typeface="Gotham-Medium" pitchFamily="2" charset="0"/>
              </a:rPr>
              <a:t>Iniciativa del Río Negro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9A12F91-FE7A-46DB-98E3-416D2A07C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198389"/>
              </p:ext>
            </p:extLst>
          </p:nvPr>
        </p:nvGraphicFramePr>
        <p:xfrm>
          <a:off x="1187748" y="4056744"/>
          <a:ext cx="22268121" cy="9095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1814">
                  <a:extLst>
                    <a:ext uri="{9D8B030D-6E8A-4147-A177-3AD203B41FA5}">
                      <a16:colId xmlns:a16="http://schemas.microsoft.com/office/drawing/2014/main" val="1268489164"/>
                    </a:ext>
                  </a:extLst>
                </a:gridCol>
                <a:gridCol w="5071814">
                  <a:extLst>
                    <a:ext uri="{9D8B030D-6E8A-4147-A177-3AD203B41FA5}">
                      <a16:colId xmlns:a16="http://schemas.microsoft.com/office/drawing/2014/main" val="2989791081"/>
                    </a:ext>
                  </a:extLst>
                </a:gridCol>
                <a:gridCol w="8902015">
                  <a:extLst>
                    <a:ext uri="{9D8B030D-6E8A-4147-A177-3AD203B41FA5}">
                      <a16:colId xmlns:a16="http://schemas.microsoft.com/office/drawing/2014/main" val="3236175990"/>
                    </a:ext>
                  </a:extLst>
                </a:gridCol>
                <a:gridCol w="3222478">
                  <a:extLst>
                    <a:ext uri="{9D8B030D-6E8A-4147-A177-3AD203B41FA5}">
                      <a16:colId xmlns:a16="http://schemas.microsoft.com/office/drawing/2014/main" val="2892029774"/>
                    </a:ext>
                  </a:extLst>
                </a:gridCol>
              </a:tblGrid>
              <a:tr h="754274">
                <a:tc>
                  <a:txBody>
                    <a:bodyPr/>
                    <a:lstStyle/>
                    <a:p>
                      <a:r>
                        <a:rPr lang="es-UY" sz="3200" dirty="0"/>
                        <a:t>Nombre del proyecto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UY" sz="3200" dirty="0"/>
                        <a:t>Descripción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UY" sz="3200" dirty="0"/>
                        <a:t>Responsables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UY" sz="3200" dirty="0"/>
                        <a:t>Fechas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3272353"/>
                  </a:ext>
                </a:extLst>
              </a:tr>
              <a:tr h="3860108">
                <a:tc>
                  <a:txBody>
                    <a:bodyPr/>
                    <a:lstStyle/>
                    <a:p>
                      <a:r>
                        <a:rPr lang="es-UY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Estudio diagnóstico de nutrientes en la Cuenca</a:t>
                      </a:r>
                      <a:endParaRPr lang="es-UY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UY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Estudio diagnóstico de biodisponibilidad de fósforo total en embalses de Bonete, </a:t>
                      </a:r>
                      <a:r>
                        <a:rPr lang="es-UY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Baygorria</a:t>
                      </a:r>
                      <a:r>
                        <a:rPr lang="es-UY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Palmar. Determinación de factores y propuesta de actuación</a:t>
                      </a:r>
                      <a:r>
                        <a:rPr lang="es-UY" sz="3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s-UY" sz="3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UY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3200" dirty="0"/>
                        <a:t>Responsable por el Comité de Dirección: MVOTMA(DINAMA)</a:t>
                      </a:r>
                    </a:p>
                    <a:p>
                      <a:r>
                        <a:rPr lang="es-MX" sz="3200" dirty="0"/>
                        <a:t>Responsable de ejecución: </a:t>
                      </a:r>
                      <a:r>
                        <a:rPr lang="es-MX" sz="3200" dirty="0" err="1"/>
                        <a:t>F.Ciencias</a:t>
                      </a:r>
                      <a:r>
                        <a:rPr lang="es-MX" sz="3200" dirty="0"/>
                        <a:t>-Sección </a:t>
                      </a:r>
                      <a:r>
                        <a:rPr lang="es-MX" sz="3200" dirty="0" err="1"/>
                        <a:t>Limnología</a:t>
                      </a:r>
                      <a:r>
                        <a:rPr lang="es-MX" sz="3200" dirty="0"/>
                        <a:t>-Investigador: Guillermo Charlar</a:t>
                      </a:r>
                    </a:p>
                    <a:p>
                      <a:r>
                        <a:rPr lang="es-MX" sz="3200" dirty="0"/>
                        <a:t>Beneficiario final: Facultad de Ciencias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3200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Setiembre 2019 a diciembre 2021</a:t>
                      </a:r>
                      <a:endParaRPr lang="es-U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UY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22015319"/>
                  </a:ext>
                </a:extLst>
              </a:tr>
              <a:tr h="4481275">
                <a:tc>
                  <a:txBody>
                    <a:bodyPr/>
                    <a:lstStyle/>
                    <a:p>
                      <a:r>
                        <a:rPr lang="es-MX" sz="3200" b="1" dirty="0"/>
                        <a:t>Modelación hidro-sedimentológica y de calidad de agua del embalse de Rincón del Bonete</a:t>
                      </a:r>
                      <a:endParaRPr lang="es-UY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3200" dirty="0"/>
                        <a:t>Desarrollar un modelo hidrodinámico y de calidad de agua del embalse de Rincón del Bonete calibrado con datos de monitoreo in-situ y satelitales. </a:t>
                      </a:r>
                      <a:endParaRPr lang="es-UY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3200" dirty="0"/>
                        <a:t>Responsable por el Comité de Dirección : MVOTMA(DINAMA-DINAGUA)-MIEM(UTE) </a:t>
                      </a:r>
                    </a:p>
                    <a:p>
                      <a:r>
                        <a:rPr lang="es-MX" sz="3200" dirty="0"/>
                        <a:t>Responsable de ejecución: IMFIA – Facultad de Ingeniería. Investigadores principales: Ismael Piedra Cueva, (Profesor Titular), y Dr. Ing. Francisco </a:t>
                      </a:r>
                      <a:r>
                        <a:rPr lang="es-MX" sz="3200" dirty="0" err="1"/>
                        <a:t>Pedocchi</a:t>
                      </a:r>
                      <a:r>
                        <a:rPr lang="es-MX" sz="3200" dirty="0"/>
                        <a:t>, (Profesor Titular)</a:t>
                      </a:r>
                    </a:p>
                    <a:p>
                      <a:r>
                        <a:rPr lang="es-MX" sz="3200" dirty="0"/>
                        <a:t>Beneficiario final: Fundación J. </a:t>
                      </a:r>
                      <a:r>
                        <a:rPr lang="es-MX" sz="3200" dirty="0" err="1"/>
                        <a:t>Ricaldoni</a:t>
                      </a:r>
                      <a:endParaRPr lang="es-MX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/>
                        <a:t>Setiembre 2019 a diciembre 2021</a:t>
                      </a:r>
                      <a:endParaRPr lang="es-UY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8257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624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jugador, ave, pájaro, pelota&#10;&#10;Descripción generada automáticamente">
            <a:extLst>
              <a:ext uri="{FF2B5EF4-FFF2-40B4-BE49-F238E27FC236}">
                <a16:creationId xmlns:a16="http://schemas.microsoft.com/office/drawing/2014/main" id="{072CD254-6EE6-4CB9-9B73-012E99D0A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4387175" cy="3489649"/>
          </a:xfrm>
          <a:prstGeom prst="rect">
            <a:avLst/>
          </a:prstGeom>
        </p:spPr>
      </p:pic>
      <p:sp>
        <p:nvSpPr>
          <p:cNvPr id="13319" name="CuadroTexto 14"/>
          <p:cNvSpPr txBox="1">
            <a:spLocks noChangeArrowheads="1"/>
          </p:cNvSpPr>
          <p:nvPr/>
        </p:nvSpPr>
        <p:spPr bwMode="auto">
          <a:xfrm>
            <a:off x="13309600" y="-2590800"/>
            <a:ext cx="18415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UY">
              <a:latin typeface="Calibri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4E197B82-5762-46F0-AEB5-DB50BD6C5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932803" y="1361970"/>
            <a:ext cx="10523067" cy="896286"/>
          </a:xfrm>
          <a:prstGeom prst="rect">
            <a:avLst/>
          </a:prstGeom>
        </p:spPr>
      </p:pic>
      <p:sp>
        <p:nvSpPr>
          <p:cNvPr id="5" name="CuadroTexto 17">
            <a:extLst>
              <a:ext uri="{FF2B5EF4-FFF2-40B4-BE49-F238E27FC236}">
                <a16:creationId xmlns:a16="http://schemas.microsoft.com/office/drawing/2014/main" id="{529FB796-E5E3-4823-9B28-E0A837822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499" y="1653794"/>
            <a:ext cx="166522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Gotham-Medium" pitchFamily="2" charset="0"/>
                <a:ea typeface="Gotham-Medium" pitchFamily="2" charset="0"/>
                <a:cs typeface="Gotham-Medium" pitchFamily="2" charset="0"/>
              </a:rPr>
              <a:t>Iniciativa del Río Negro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1E8596A-DBC1-40C3-B5FA-1C707A991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767372"/>
              </p:ext>
            </p:extLst>
          </p:nvPr>
        </p:nvGraphicFramePr>
        <p:xfrm>
          <a:off x="674677" y="4138585"/>
          <a:ext cx="23037817" cy="8810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9872">
                  <a:extLst>
                    <a:ext uri="{9D8B030D-6E8A-4147-A177-3AD203B41FA5}">
                      <a16:colId xmlns:a16="http://schemas.microsoft.com/office/drawing/2014/main" val="3994850568"/>
                    </a:ext>
                  </a:extLst>
                </a:gridCol>
                <a:gridCol w="7533622">
                  <a:extLst>
                    <a:ext uri="{9D8B030D-6E8A-4147-A177-3AD203B41FA5}">
                      <a16:colId xmlns:a16="http://schemas.microsoft.com/office/drawing/2014/main" val="3457571761"/>
                    </a:ext>
                  </a:extLst>
                </a:gridCol>
                <a:gridCol w="9116910">
                  <a:extLst>
                    <a:ext uri="{9D8B030D-6E8A-4147-A177-3AD203B41FA5}">
                      <a16:colId xmlns:a16="http://schemas.microsoft.com/office/drawing/2014/main" val="860700853"/>
                    </a:ext>
                  </a:extLst>
                </a:gridCol>
                <a:gridCol w="2227413">
                  <a:extLst>
                    <a:ext uri="{9D8B030D-6E8A-4147-A177-3AD203B41FA5}">
                      <a16:colId xmlns:a16="http://schemas.microsoft.com/office/drawing/2014/main" val="343144229"/>
                    </a:ext>
                  </a:extLst>
                </a:gridCol>
              </a:tblGrid>
              <a:tr h="483322">
                <a:tc>
                  <a:txBody>
                    <a:bodyPr/>
                    <a:lstStyle/>
                    <a:p>
                      <a:r>
                        <a:rPr lang="es-UY" sz="2800" dirty="0"/>
                        <a:t>Nombre del proyecto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UY" sz="2800" dirty="0"/>
                        <a:t>Descripción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UY" sz="2800" dirty="0"/>
                        <a:t>Responsables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UY" sz="2800" dirty="0"/>
                        <a:t>Fechas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558183"/>
                  </a:ext>
                </a:extLst>
              </a:tr>
              <a:tr h="3739390">
                <a:tc>
                  <a:txBody>
                    <a:bodyPr/>
                    <a:lstStyle/>
                    <a:p>
                      <a:r>
                        <a:rPr lang="es-MX" sz="2800" b="1" dirty="0"/>
                        <a:t>Implementación de un programa sectorial de disminución de aportes de nutrientes de actividades agrícolas-ganaderas y forestales (fuentes difusas)</a:t>
                      </a:r>
                      <a:endParaRPr lang="es-UY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800" dirty="0"/>
                        <a:t>Este proyecto está dirigido a difundir las mejores prácticas de uso y manejo del suelo que  tiendan a la disminución de aportes de carga de contaminantes de las actividades productivas instaladas en la Cuenca, particularmente cargas difusas provenientes del sector agropecuario.</a:t>
                      </a:r>
                      <a:endParaRPr lang="es-UY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800" dirty="0"/>
                        <a:t>Responsable por el Comité de Dirección : MGAP – DGRN (García-</a:t>
                      </a:r>
                      <a:r>
                        <a:rPr lang="es-MX" sz="2800" dirty="0" err="1"/>
                        <a:t>Prechac</a:t>
                      </a:r>
                      <a:r>
                        <a:rPr lang="es-MX" sz="2800" dirty="0"/>
                        <a:t>)</a:t>
                      </a:r>
                    </a:p>
                    <a:p>
                      <a:r>
                        <a:rPr lang="es-MX" sz="2800" dirty="0"/>
                        <a:t>Responsable de  ejecución: Prof. Carlos H. Perdomo Facultad de Agronomía, Departamento de Suelos y Aguas.</a:t>
                      </a:r>
                    </a:p>
                    <a:p>
                      <a:r>
                        <a:rPr lang="es-MX" sz="2800" dirty="0"/>
                        <a:t>Beneficiario final: Fundación Eduardo Acevedo</a:t>
                      </a:r>
                    </a:p>
                    <a:p>
                      <a:endParaRPr lang="es-UY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886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dirty="0"/>
                        <a:t>Setiembre 2019 a setiembre 2020</a:t>
                      </a:r>
                      <a:endParaRPr lang="es-UY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2034097"/>
                  </a:ext>
                </a:extLst>
              </a:tr>
              <a:tr h="4553408">
                <a:tc>
                  <a:txBody>
                    <a:bodyPr/>
                    <a:lstStyle/>
                    <a:p>
                      <a:r>
                        <a:rPr lang="es-MX" sz="2800" b="1" dirty="0"/>
                        <a:t>Fortalecimiento de los procesos de participación” (difusión y talleres)</a:t>
                      </a:r>
                      <a:endParaRPr lang="es-UY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800" dirty="0"/>
                        <a:t>desarrollar e implementar un programa de participación de los actores locales relevantes en la ejecución de medidas y proyectos del plan de cuenca del Río Negro.</a:t>
                      </a:r>
                      <a:endParaRPr lang="es-UY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800" dirty="0"/>
                        <a:t>Responsable por el Comité de Coordinación Ejecutiva de la Iniciativa para el Río Negro: MVOTMA(DINAGUA)</a:t>
                      </a:r>
                    </a:p>
                    <a:p>
                      <a:r>
                        <a:rPr lang="es-MX" sz="2800" dirty="0"/>
                        <a:t>Responsable de ejecución: Gustavo Ferreira Profesor Adjunto Departamento de Ciencias Económicas, Universidad de la República, Sede Tacuarembó.</a:t>
                      </a:r>
                    </a:p>
                    <a:p>
                      <a:r>
                        <a:rPr lang="es-MX" sz="2800" dirty="0"/>
                        <a:t>Beneficiario final: Fundación para el Apoyo a la Facultad de Ciencias Económicas y de Administración</a:t>
                      </a:r>
                    </a:p>
                    <a:p>
                      <a:endParaRPr lang="es-UY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886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dirty="0"/>
                        <a:t>Setiembre 2019 a diciembre 2021</a:t>
                      </a:r>
                      <a:endParaRPr lang="es-UY" sz="2800" dirty="0"/>
                    </a:p>
                    <a:p>
                      <a:pPr algn="ctr"/>
                      <a:endParaRPr lang="es-UY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022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053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jugador, ave, pájaro, pelota&#10;&#10;Descripción generada automáticamente">
            <a:extLst>
              <a:ext uri="{FF2B5EF4-FFF2-40B4-BE49-F238E27FC236}">
                <a16:creationId xmlns:a16="http://schemas.microsoft.com/office/drawing/2014/main" id="{072CD254-6EE6-4CB9-9B73-012E99D0A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4387175" cy="3489649"/>
          </a:xfrm>
          <a:prstGeom prst="rect">
            <a:avLst/>
          </a:prstGeom>
        </p:spPr>
      </p:pic>
      <p:sp>
        <p:nvSpPr>
          <p:cNvPr id="13319" name="CuadroTexto 14"/>
          <p:cNvSpPr txBox="1">
            <a:spLocks noChangeArrowheads="1"/>
          </p:cNvSpPr>
          <p:nvPr/>
        </p:nvSpPr>
        <p:spPr bwMode="auto">
          <a:xfrm>
            <a:off x="13309600" y="-2590800"/>
            <a:ext cx="18415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UY">
              <a:latin typeface="Calibri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4E197B82-5762-46F0-AEB5-DB50BD6C5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932803" y="1361970"/>
            <a:ext cx="10523067" cy="896286"/>
          </a:xfrm>
          <a:prstGeom prst="rect">
            <a:avLst/>
          </a:prstGeom>
        </p:spPr>
      </p:pic>
      <p:sp>
        <p:nvSpPr>
          <p:cNvPr id="7" name="CuadroTexto 17">
            <a:extLst>
              <a:ext uri="{FF2B5EF4-FFF2-40B4-BE49-F238E27FC236}">
                <a16:creationId xmlns:a16="http://schemas.microsoft.com/office/drawing/2014/main" id="{FE2A0D79-E5C3-4A74-818A-4A645BF37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306" y="1025283"/>
            <a:ext cx="1107019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Gotham-Medium" pitchFamily="2" charset="0"/>
                <a:ea typeface="Gotham-Medium" pitchFamily="2" charset="0"/>
                <a:cs typeface="Gotham-Medium" pitchFamily="2" charset="0"/>
              </a:rPr>
              <a:t>Capacitación y asesoramiento</a:t>
            </a:r>
          </a:p>
          <a:p>
            <a:r>
              <a:rPr lang="es-ES" sz="4800" dirty="0">
                <a:solidFill>
                  <a:schemeClr val="bg1"/>
                </a:solidFill>
                <a:latin typeface="Gotham-Medium" pitchFamily="2" charset="0"/>
                <a:ea typeface="Gotham-Medium" pitchFamily="2" charset="0"/>
                <a:cs typeface="Gotham-Medium" pitchFamily="2" charset="0"/>
              </a:rPr>
              <a:t>Laboral - Fase de construcción</a:t>
            </a:r>
          </a:p>
        </p:txBody>
      </p:sp>
      <p:graphicFrame>
        <p:nvGraphicFramePr>
          <p:cNvPr id="8" name="Tabla 4">
            <a:extLst>
              <a:ext uri="{FF2B5EF4-FFF2-40B4-BE49-F238E27FC236}">
                <a16:creationId xmlns:a16="http://schemas.microsoft.com/office/drawing/2014/main" id="{F7652110-452A-4A81-AA81-D39511C39F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090215"/>
              </p:ext>
            </p:extLst>
          </p:nvPr>
        </p:nvGraphicFramePr>
        <p:xfrm>
          <a:off x="2726022" y="4716379"/>
          <a:ext cx="18895728" cy="440837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69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6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13810">
                <a:tc>
                  <a:txBody>
                    <a:bodyPr/>
                    <a:lstStyle/>
                    <a:p>
                      <a:r>
                        <a:rPr lang="es-UY" sz="4000" dirty="0"/>
                        <a:t>Objetivo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4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Capacitación de trabajadores y el asesoramiento laboral de los mismos en la fase de construcción de la planta de UPM.</a:t>
                      </a:r>
                      <a:endParaRPr lang="es-UY" sz="4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335">
                <a:tc>
                  <a:txBody>
                    <a:bodyPr/>
                    <a:lstStyle/>
                    <a:p>
                      <a:r>
                        <a:rPr lang="es-UY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Gobernanza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4000" dirty="0"/>
                        <a:t>Protocolo INEFOP</a:t>
                      </a:r>
                      <a:endParaRPr lang="es-UY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42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UY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4000" dirty="0"/>
                        <a:t>INEFOP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887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6741FFB0-303B-4315-9F9A-117E9DBCE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82925" y="10828720"/>
            <a:ext cx="16900525" cy="143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85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jugador, ave, pájaro, pelota&#10;&#10;Descripción generada automáticamente">
            <a:extLst>
              <a:ext uri="{FF2B5EF4-FFF2-40B4-BE49-F238E27FC236}">
                <a16:creationId xmlns:a16="http://schemas.microsoft.com/office/drawing/2014/main" id="{072CD254-6EE6-4CB9-9B73-012E99D0A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4387175" cy="3489649"/>
          </a:xfrm>
          <a:prstGeom prst="rect">
            <a:avLst/>
          </a:prstGeom>
        </p:spPr>
      </p:pic>
      <p:sp>
        <p:nvSpPr>
          <p:cNvPr id="13319" name="CuadroTexto 14"/>
          <p:cNvSpPr txBox="1">
            <a:spLocks noChangeArrowheads="1"/>
          </p:cNvSpPr>
          <p:nvPr/>
        </p:nvSpPr>
        <p:spPr bwMode="auto">
          <a:xfrm>
            <a:off x="13309600" y="-2590800"/>
            <a:ext cx="18415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UY">
              <a:latin typeface="Calibri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4E197B82-5762-46F0-AEB5-DB50BD6C5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932803" y="1361970"/>
            <a:ext cx="10523067" cy="896286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8725EB4A-5365-4D4D-BC45-DA1AEDEC18EE}"/>
              </a:ext>
            </a:extLst>
          </p:cNvPr>
          <p:cNvSpPr/>
          <p:nvPr/>
        </p:nvSpPr>
        <p:spPr>
          <a:xfrm>
            <a:off x="4177875" y="3709974"/>
            <a:ext cx="19527511" cy="8496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UY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UY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grupo de desarrollo cuenta con el establecimiento de un Fondo de Innovación Sectorial, el cual durará hasta transcurridos 20 (veinte) años de la puesta en funcionamiento de la Planta.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UY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UY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UY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financia con recursos vertidos por la empresa, de US$ 1.500.000 anuales, por un período de 20 años a partir del año de la puesta en funcionamiento de la Planta de Celulosa, más US$ 1.500.000 </a:t>
            </a:r>
            <a:r>
              <a:rPr lang="es-UY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anuales por 3 años desde la DFI</a:t>
            </a:r>
            <a:r>
              <a:rPr lang="es-UY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UY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valor se ajustará por el 100% del PPI.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U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lecha derecha 4">
            <a:extLst>
              <a:ext uri="{FF2B5EF4-FFF2-40B4-BE49-F238E27FC236}">
                <a16:creationId xmlns:a16="http://schemas.microsoft.com/office/drawing/2014/main" id="{87436178-61C5-4811-8614-DBE10BEFB61F}"/>
              </a:ext>
            </a:extLst>
          </p:cNvPr>
          <p:cNvSpPr/>
          <p:nvPr/>
        </p:nvSpPr>
        <p:spPr>
          <a:xfrm>
            <a:off x="2110714" y="5125405"/>
            <a:ext cx="1453038" cy="957002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8" name="Flecha derecha 5">
            <a:extLst>
              <a:ext uri="{FF2B5EF4-FFF2-40B4-BE49-F238E27FC236}">
                <a16:creationId xmlns:a16="http://schemas.microsoft.com/office/drawing/2014/main" id="{85948CA9-90C9-45B8-9D55-4C539269220B}"/>
              </a:ext>
            </a:extLst>
          </p:cNvPr>
          <p:cNvSpPr/>
          <p:nvPr/>
        </p:nvSpPr>
        <p:spPr>
          <a:xfrm>
            <a:off x="2110714" y="9123322"/>
            <a:ext cx="1453038" cy="957002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9" name="CuadroTexto 17">
            <a:extLst>
              <a:ext uri="{FF2B5EF4-FFF2-40B4-BE49-F238E27FC236}">
                <a16:creationId xmlns:a16="http://schemas.microsoft.com/office/drawing/2014/main" id="{4A911E8E-9F06-439A-80EC-FAC51ECC1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1541463"/>
            <a:ext cx="1066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Gotham-Medium" pitchFamily="2" charset="0"/>
                <a:ea typeface="Gotham-Medium" pitchFamily="2" charset="0"/>
                <a:cs typeface="Gotham-Medium" pitchFamily="2" charset="0"/>
              </a:rPr>
              <a:t>Fondo de Innovación Sectorial</a:t>
            </a:r>
          </a:p>
        </p:txBody>
      </p:sp>
    </p:spTree>
    <p:extLst>
      <p:ext uri="{BB962C8B-B14F-4D97-AF65-F5344CB8AC3E}">
        <p14:creationId xmlns:p14="http://schemas.microsoft.com/office/powerpoint/2010/main" val="4151195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jugador, ave, pájaro, pelota&#10;&#10;Descripción generada automáticamente">
            <a:extLst>
              <a:ext uri="{FF2B5EF4-FFF2-40B4-BE49-F238E27FC236}">
                <a16:creationId xmlns:a16="http://schemas.microsoft.com/office/drawing/2014/main" id="{072CD254-6EE6-4CB9-9B73-012E99D0A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4387175" cy="3489649"/>
          </a:xfrm>
          <a:prstGeom prst="rect">
            <a:avLst/>
          </a:prstGeom>
        </p:spPr>
      </p:pic>
      <p:sp>
        <p:nvSpPr>
          <p:cNvPr id="13319" name="CuadroTexto 14"/>
          <p:cNvSpPr txBox="1">
            <a:spLocks noChangeArrowheads="1"/>
          </p:cNvSpPr>
          <p:nvPr/>
        </p:nvSpPr>
        <p:spPr bwMode="auto">
          <a:xfrm>
            <a:off x="13309600" y="-2590800"/>
            <a:ext cx="18415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UY">
              <a:latin typeface="Calibri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4E197B82-5762-46F0-AEB5-DB50BD6C5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932803" y="1361970"/>
            <a:ext cx="10523067" cy="896286"/>
          </a:xfrm>
          <a:prstGeom prst="rect">
            <a:avLst/>
          </a:prstGeom>
        </p:spPr>
      </p:pic>
      <p:sp>
        <p:nvSpPr>
          <p:cNvPr id="5" name="CuadroTexto 17">
            <a:extLst>
              <a:ext uri="{FF2B5EF4-FFF2-40B4-BE49-F238E27FC236}">
                <a16:creationId xmlns:a16="http://schemas.microsoft.com/office/drawing/2014/main" id="{861F12D2-EA0A-45E7-A435-568A87D05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1541463"/>
            <a:ext cx="1066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Gotham-Medium" pitchFamily="2" charset="0"/>
                <a:ea typeface="Gotham-Medium" pitchFamily="2" charset="0"/>
                <a:cs typeface="Gotham-Medium" pitchFamily="2" charset="0"/>
              </a:rPr>
              <a:t>Directorio del Fondo</a:t>
            </a:r>
          </a:p>
        </p:txBody>
      </p:sp>
      <p:sp>
        <p:nvSpPr>
          <p:cNvPr id="6" name="Rectángulo 3">
            <a:extLst>
              <a:ext uri="{FF2B5EF4-FFF2-40B4-BE49-F238E27FC236}">
                <a16:creationId xmlns:a16="http://schemas.microsoft.com/office/drawing/2014/main" id="{8DA32F4C-3B06-4B0B-BE48-46F455CD4740}"/>
              </a:ext>
            </a:extLst>
          </p:cNvPr>
          <p:cNvSpPr/>
          <p:nvPr/>
        </p:nvSpPr>
        <p:spPr>
          <a:xfrm>
            <a:off x="4177875" y="4666977"/>
            <a:ext cx="19527511" cy="673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UY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Fondo </a:t>
            </a:r>
            <a:r>
              <a:rPr lang="es-UY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 </a:t>
            </a:r>
            <a:r>
              <a:rPr lang="es-UY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Directorio (“Directorio del Fondo”) que </a:t>
            </a:r>
            <a:r>
              <a:rPr lang="es-UY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actúa como </a:t>
            </a:r>
            <a:r>
              <a:rPr lang="es-UY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fideicomitente.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UY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UY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UY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UY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Directorio del Fondo </a:t>
            </a:r>
            <a:r>
              <a:rPr lang="es-UY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está </a:t>
            </a:r>
            <a:r>
              <a:rPr lang="es-UY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integrado por representantes de OPP, MIEM y UPM.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UY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UY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UY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Directorio del Fondo </a:t>
            </a:r>
            <a:r>
              <a:rPr lang="es-UY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 </a:t>
            </a:r>
            <a:r>
              <a:rPr lang="es-UY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cometido la definición estratégica tanto de los instrumentos que se desarrollen como así también de los fondos que los financien.</a:t>
            </a:r>
            <a:endParaRPr lang="es-U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lecha derecha 4">
            <a:extLst>
              <a:ext uri="{FF2B5EF4-FFF2-40B4-BE49-F238E27FC236}">
                <a16:creationId xmlns:a16="http://schemas.microsoft.com/office/drawing/2014/main" id="{3685C6B7-1AD4-48EA-A90D-EDDF9314A768}"/>
              </a:ext>
            </a:extLst>
          </p:cNvPr>
          <p:cNvSpPr/>
          <p:nvPr/>
        </p:nvSpPr>
        <p:spPr>
          <a:xfrm>
            <a:off x="2110714" y="4604708"/>
            <a:ext cx="1453038" cy="957002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8" name="Flecha derecha 5">
            <a:extLst>
              <a:ext uri="{FF2B5EF4-FFF2-40B4-BE49-F238E27FC236}">
                <a16:creationId xmlns:a16="http://schemas.microsoft.com/office/drawing/2014/main" id="{35FA85C2-C0DD-42DB-B7D1-FF16CEA20BCD}"/>
              </a:ext>
            </a:extLst>
          </p:cNvPr>
          <p:cNvSpPr/>
          <p:nvPr/>
        </p:nvSpPr>
        <p:spPr>
          <a:xfrm>
            <a:off x="2110714" y="10031997"/>
            <a:ext cx="1453038" cy="957002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9" name="Flecha derecha 5">
            <a:extLst>
              <a:ext uri="{FF2B5EF4-FFF2-40B4-BE49-F238E27FC236}">
                <a16:creationId xmlns:a16="http://schemas.microsoft.com/office/drawing/2014/main" id="{02A57000-B3DE-4981-A2D7-DCC3D169BC8D}"/>
              </a:ext>
            </a:extLst>
          </p:cNvPr>
          <p:cNvSpPr/>
          <p:nvPr/>
        </p:nvSpPr>
        <p:spPr>
          <a:xfrm>
            <a:off x="2110714" y="7557603"/>
            <a:ext cx="1453038" cy="957002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08685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jugador, ave, pájaro, pelota&#10;&#10;Descripción generada automáticamente">
            <a:extLst>
              <a:ext uri="{FF2B5EF4-FFF2-40B4-BE49-F238E27FC236}">
                <a16:creationId xmlns:a16="http://schemas.microsoft.com/office/drawing/2014/main" id="{072CD254-6EE6-4CB9-9B73-012E99D0A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4387175" cy="3489649"/>
          </a:xfrm>
          <a:prstGeom prst="rect">
            <a:avLst/>
          </a:prstGeom>
        </p:spPr>
      </p:pic>
      <p:sp>
        <p:nvSpPr>
          <p:cNvPr id="13319" name="CuadroTexto 14"/>
          <p:cNvSpPr txBox="1">
            <a:spLocks noChangeArrowheads="1"/>
          </p:cNvSpPr>
          <p:nvPr/>
        </p:nvSpPr>
        <p:spPr bwMode="auto">
          <a:xfrm>
            <a:off x="13309600" y="-2590800"/>
            <a:ext cx="18415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UY">
              <a:latin typeface="Calibri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4E197B82-5762-46F0-AEB5-DB50BD6C5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932803" y="1361970"/>
            <a:ext cx="10523067" cy="896286"/>
          </a:xfrm>
          <a:prstGeom prst="rect">
            <a:avLst/>
          </a:prstGeom>
        </p:spPr>
      </p:pic>
      <p:sp>
        <p:nvSpPr>
          <p:cNvPr id="6" name="CuadroTexto 17">
            <a:extLst>
              <a:ext uri="{FF2B5EF4-FFF2-40B4-BE49-F238E27FC236}">
                <a16:creationId xmlns:a16="http://schemas.microsoft.com/office/drawing/2014/main" id="{F3377E9E-4C39-47F7-947B-87F66CA3F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1541463"/>
            <a:ext cx="1066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Gotham-Medium" pitchFamily="2" charset="0"/>
                <a:ea typeface="Gotham-Medium" pitchFamily="2" charset="0"/>
                <a:cs typeface="Gotham-Medium" pitchFamily="2" charset="0"/>
              </a:rPr>
              <a:t>Forma Jurídica del Fondo</a:t>
            </a:r>
          </a:p>
        </p:txBody>
      </p:sp>
      <p:sp>
        <p:nvSpPr>
          <p:cNvPr id="7" name="Rectángulo 3">
            <a:extLst>
              <a:ext uri="{FF2B5EF4-FFF2-40B4-BE49-F238E27FC236}">
                <a16:creationId xmlns:a16="http://schemas.microsoft.com/office/drawing/2014/main" id="{825DD4B9-5418-4EC1-89D5-932E0CD6762A}"/>
              </a:ext>
            </a:extLst>
          </p:cNvPr>
          <p:cNvSpPr/>
          <p:nvPr/>
        </p:nvSpPr>
        <p:spPr>
          <a:xfrm>
            <a:off x="4177875" y="4583240"/>
            <a:ext cx="19527511" cy="820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UY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Fondo tiene la forma jurídica de Fideicomiso de administración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UY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UY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UY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Agente fiduciario: 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 Asset Management AFISA (EFAM)</a:t>
            </a:r>
            <a:r>
              <a:rPr lang="es-UY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UY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UY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UY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fiduciario del Fondo deberá establecer convenios de fianza con las llamadas Instituciones Beneficiarias, quienes tendrán la responsabilidad de ejecutar y dar cuenta de las iniciativas que le sean asignadas.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UY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U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Flecha derecha 4">
            <a:extLst>
              <a:ext uri="{FF2B5EF4-FFF2-40B4-BE49-F238E27FC236}">
                <a16:creationId xmlns:a16="http://schemas.microsoft.com/office/drawing/2014/main" id="{EA525BE3-7C62-4474-B1B2-D70C9A3B2EBB}"/>
              </a:ext>
            </a:extLst>
          </p:cNvPr>
          <p:cNvSpPr/>
          <p:nvPr/>
        </p:nvSpPr>
        <p:spPr>
          <a:xfrm>
            <a:off x="2110714" y="4526605"/>
            <a:ext cx="1453038" cy="957002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9" name="Flecha derecha 5">
            <a:extLst>
              <a:ext uri="{FF2B5EF4-FFF2-40B4-BE49-F238E27FC236}">
                <a16:creationId xmlns:a16="http://schemas.microsoft.com/office/drawing/2014/main" id="{A2A523A3-850D-49CE-BF1D-64F4CED29119}"/>
              </a:ext>
            </a:extLst>
          </p:cNvPr>
          <p:cNvSpPr/>
          <p:nvPr/>
        </p:nvSpPr>
        <p:spPr>
          <a:xfrm>
            <a:off x="2110714" y="6776778"/>
            <a:ext cx="1453038" cy="957002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0" name="Flecha derecha 5">
            <a:extLst>
              <a:ext uri="{FF2B5EF4-FFF2-40B4-BE49-F238E27FC236}">
                <a16:creationId xmlns:a16="http://schemas.microsoft.com/office/drawing/2014/main" id="{9FD07DBC-3752-4339-AB87-63134949EFE8}"/>
              </a:ext>
            </a:extLst>
          </p:cNvPr>
          <p:cNvSpPr/>
          <p:nvPr/>
        </p:nvSpPr>
        <p:spPr>
          <a:xfrm>
            <a:off x="2110714" y="9377410"/>
            <a:ext cx="1453038" cy="957002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50739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jugador, ave, pájaro, pelota&#10;&#10;Descripción generada automáticamente">
            <a:extLst>
              <a:ext uri="{FF2B5EF4-FFF2-40B4-BE49-F238E27FC236}">
                <a16:creationId xmlns:a16="http://schemas.microsoft.com/office/drawing/2014/main" id="{072CD254-6EE6-4CB9-9B73-012E99D0A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4387175" cy="3489649"/>
          </a:xfrm>
          <a:prstGeom prst="rect">
            <a:avLst/>
          </a:prstGeom>
        </p:spPr>
      </p:pic>
      <p:sp>
        <p:nvSpPr>
          <p:cNvPr id="13319" name="CuadroTexto 14"/>
          <p:cNvSpPr txBox="1">
            <a:spLocks noChangeArrowheads="1"/>
          </p:cNvSpPr>
          <p:nvPr/>
        </p:nvSpPr>
        <p:spPr bwMode="auto">
          <a:xfrm>
            <a:off x="13309600" y="-2590800"/>
            <a:ext cx="18415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UY">
              <a:latin typeface="Calibri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4E197B82-5762-46F0-AEB5-DB50BD6C5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932803" y="1361970"/>
            <a:ext cx="10523067" cy="896286"/>
          </a:xfrm>
          <a:prstGeom prst="rect">
            <a:avLst/>
          </a:prstGeom>
        </p:spPr>
      </p:pic>
      <p:sp>
        <p:nvSpPr>
          <p:cNvPr id="5" name="CuadroTexto 17">
            <a:extLst>
              <a:ext uri="{FF2B5EF4-FFF2-40B4-BE49-F238E27FC236}">
                <a16:creationId xmlns:a16="http://schemas.microsoft.com/office/drawing/2014/main" id="{016802B3-AA4E-4D79-BC28-C8F969BFA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1541463"/>
            <a:ext cx="1066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Gotham-Medium" pitchFamily="2" charset="0"/>
                <a:ea typeface="Gotham-Medium" pitchFamily="2" charset="0"/>
                <a:cs typeface="Gotham-Medium" pitchFamily="2" charset="0"/>
              </a:rPr>
              <a:t>Actividades a ser financiadas</a:t>
            </a:r>
          </a:p>
        </p:txBody>
      </p:sp>
      <p:sp>
        <p:nvSpPr>
          <p:cNvPr id="6" name="Rectángulo 3">
            <a:extLst>
              <a:ext uri="{FF2B5EF4-FFF2-40B4-BE49-F238E27FC236}">
                <a16:creationId xmlns:a16="http://schemas.microsoft.com/office/drawing/2014/main" id="{D001F759-B4F1-4C9A-9B89-DF6EDBDBFE06}"/>
              </a:ext>
            </a:extLst>
          </p:cNvPr>
          <p:cNvSpPr/>
          <p:nvPr/>
        </p:nvSpPr>
        <p:spPr>
          <a:xfrm>
            <a:off x="4177875" y="4188476"/>
            <a:ext cx="19527511" cy="891699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UY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ha establecido que el Fondo financiará, total o parcialmente, las siguientes actividades: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s-UY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Tecnológico Forestal Maderero</a:t>
            </a:r>
            <a:r>
              <a:rPr lang="es-UY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UY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s-UY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Tecnológico en </a:t>
            </a:r>
            <a:r>
              <a:rPr lang="es-UY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Bioeconomía</a:t>
            </a:r>
            <a:r>
              <a:rPr lang="es-UY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s-UY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Proyectos de </a:t>
            </a:r>
            <a:r>
              <a:rPr lang="es-UY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I+D+i</a:t>
            </a:r>
            <a:r>
              <a:rPr lang="es-UY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s-UY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 de becas para maestrías y doctorados.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s-UY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Desarrollo Empresarial.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s-UY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 de Desarrollo de Proveedores Nacionales.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s-UY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Iniciativa del Río Negro. 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UY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Capacitación y asesoramiento laboral- Fase de construcción.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UY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UY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cada uno de estos instrumentos se constituye un esquema de múltiple nivel, donde se encuentra la gobernanza de la acción, la propia gestión del instrumento, y el de interacción con la contraparte por parte de la empresa UPM.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U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lecha derecha 4">
            <a:extLst>
              <a:ext uri="{FF2B5EF4-FFF2-40B4-BE49-F238E27FC236}">
                <a16:creationId xmlns:a16="http://schemas.microsoft.com/office/drawing/2014/main" id="{3D523A28-7AB2-4F6F-AD90-035669BF5BD7}"/>
              </a:ext>
            </a:extLst>
          </p:cNvPr>
          <p:cNvSpPr/>
          <p:nvPr/>
        </p:nvSpPr>
        <p:spPr>
          <a:xfrm>
            <a:off x="2110714" y="4168403"/>
            <a:ext cx="1453038" cy="957002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8" name="Flecha derecha 5">
            <a:extLst>
              <a:ext uri="{FF2B5EF4-FFF2-40B4-BE49-F238E27FC236}">
                <a16:creationId xmlns:a16="http://schemas.microsoft.com/office/drawing/2014/main" id="{194B083D-D573-4FDD-B7B8-7B579A708539}"/>
              </a:ext>
            </a:extLst>
          </p:cNvPr>
          <p:cNvSpPr/>
          <p:nvPr/>
        </p:nvSpPr>
        <p:spPr>
          <a:xfrm>
            <a:off x="2110714" y="10821561"/>
            <a:ext cx="1453038" cy="957002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058329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jugador, ave, pájaro, pelota&#10;&#10;Descripción generada automáticamente">
            <a:extLst>
              <a:ext uri="{FF2B5EF4-FFF2-40B4-BE49-F238E27FC236}">
                <a16:creationId xmlns:a16="http://schemas.microsoft.com/office/drawing/2014/main" id="{072CD254-6EE6-4CB9-9B73-012E99D0A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4387175" cy="3489649"/>
          </a:xfrm>
          <a:prstGeom prst="rect">
            <a:avLst/>
          </a:prstGeom>
        </p:spPr>
      </p:pic>
      <p:sp>
        <p:nvSpPr>
          <p:cNvPr id="13319" name="CuadroTexto 14"/>
          <p:cNvSpPr txBox="1">
            <a:spLocks noChangeArrowheads="1"/>
          </p:cNvSpPr>
          <p:nvPr/>
        </p:nvSpPr>
        <p:spPr bwMode="auto">
          <a:xfrm>
            <a:off x="13309600" y="-2590800"/>
            <a:ext cx="18415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UY">
              <a:latin typeface="Calibri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4E197B82-5762-46F0-AEB5-DB50BD6C5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932803" y="1361970"/>
            <a:ext cx="10523067" cy="896286"/>
          </a:xfrm>
          <a:prstGeom prst="rect">
            <a:avLst/>
          </a:prstGeom>
        </p:spPr>
      </p:pic>
      <p:sp>
        <p:nvSpPr>
          <p:cNvPr id="5" name="CuadroTexto 17">
            <a:extLst>
              <a:ext uri="{FF2B5EF4-FFF2-40B4-BE49-F238E27FC236}">
                <a16:creationId xmlns:a16="http://schemas.microsoft.com/office/drawing/2014/main" id="{34DF9E0B-0F8A-425F-BA77-51487F8AC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959994"/>
            <a:ext cx="113374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Gotham-Medium" pitchFamily="2" charset="0"/>
                <a:ea typeface="Gotham-Medium" pitchFamily="2" charset="0"/>
                <a:cs typeface="Gotham-Medium" pitchFamily="2" charset="0"/>
              </a:rPr>
              <a:t>Centro Tecnológico Forestal</a:t>
            </a:r>
          </a:p>
          <a:p>
            <a:r>
              <a:rPr lang="es-ES" sz="4800" dirty="0">
                <a:solidFill>
                  <a:schemeClr val="bg1"/>
                </a:solidFill>
                <a:latin typeface="Gotham-Medium" pitchFamily="2" charset="0"/>
                <a:ea typeface="Gotham-Medium" pitchFamily="2" charset="0"/>
                <a:cs typeface="Gotham-Medium" pitchFamily="2" charset="0"/>
              </a:rPr>
              <a:t>Maderero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7656CF5-5DAE-44BC-94FA-51159DB99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01192"/>
              </p:ext>
            </p:extLst>
          </p:nvPr>
        </p:nvGraphicFramePr>
        <p:xfrm>
          <a:off x="2692686" y="4740442"/>
          <a:ext cx="19046437" cy="52884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98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8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1453">
                <a:tc>
                  <a:txBody>
                    <a:bodyPr/>
                    <a:lstStyle/>
                    <a:p>
                      <a:r>
                        <a:rPr lang="es-UY" sz="4000" dirty="0"/>
                        <a:t>Objetivo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3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Incrementar las actividades de </a:t>
                      </a:r>
                      <a:r>
                        <a:rPr lang="es-UY" sz="3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I+D+i</a:t>
                      </a:r>
                      <a:r>
                        <a:rPr lang="es-UY" sz="3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Uruguay, en particular, las vinculadas a la cadena forestal-maderera, con los objetivos de mejorar su competitividad, generar mayor valor y diversificar la matriz productiva.</a:t>
                      </a:r>
                      <a:endParaRPr lang="es-UY" sz="3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7632">
                <a:tc>
                  <a:txBody>
                    <a:bodyPr/>
                    <a:lstStyle/>
                    <a:p>
                      <a:r>
                        <a:rPr lang="es-UY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Gobernanza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3600" dirty="0"/>
                        <a:t>Transforma</a:t>
                      </a:r>
                      <a:r>
                        <a:rPr lang="es-UY" sz="3600" baseline="0" dirty="0"/>
                        <a:t> Uruguay (Ministerios y Agencias con competencias en la materia).</a:t>
                      </a:r>
                      <a:endParaRPr lang="es-UY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3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UY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3600" dirty="0" smtClean="0"/>
                        <a:t>En proceso de planificación</a:t>
                      </a:r>
                      <a:endParaRPr lang="es-UY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952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jugador, ave, pájaro, pelota&#10;&#10;Descripción generada automáticamente">
            <a:extLst>
              <a:ext uri="{FF2B5EF4-FFF2-40B4-BE49-F238E27FC236}">
                <a16:creationId xmlns:a16="http://schemas.microsoft.com/office/drawing/2014/main" id="{072CD254-6EE6-4CB9-9B73-012E99D0A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4387175" cy="3489649"/>
          </a:xfrm>
          <a:prstGeom prst="rect">
            <a:avLst/>
          </a:prstGeom>
        </p:spPr>
      </p:pic>
      <p:sp>
        <p:nvSpPr>
          <p:cNvPr id="13319" name="CuadroTexto 14"/>
          <p:cNvSpPr txBox="1">
            <a:spLocks noChangeArrowheads="1"/>
          </p:cNvSpPr>
          <p:nvPr/>
        </p:nvSpPr>
        <p:spPr bwMode="auto">
          <a:xfrm>
            <a:off x="13309600" y="-2590800"/>
            <a:ext cx="18415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UY">
              <a:latin typeface="Calibri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4E197B82-5762-46F0-AEB5-DB50BD6C5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932803" y="1361970"/>
            <a:ext cx="10523067" cy="896286"/>
          </a:xfrm>
          <a:prstGeom prst="rect">
            <a:avLst/>
          </a:prstGeom>
        </p:spPr>
      </p:pic>
      <p:sp>
        <p:nvSpPr>
          <p:cNvPr id="5" name="CuadroTexto 17">
            <a:extLst>
              <a:ext uri="{FF2B5EF4-FFF2-40B4-BE49-F238E27FC236}">
                <a16:creationId xmlns:a16="http://schemas.microsoft.com/office/drawing/2014/main" id="{8820367E-FCD2-442B-B32C-9ECC83146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499" y="1025283"/>
            <a:ext cx="1012087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Gotham-Medium" pitchFamily="2" charset="0"/>
                <a:ea typeface="Gotham-Medium" pitchFamily="2" charset="0"/>
                <a:cs typeface="Gotham-Medium" pitchFamily="2" charset="0"/>
              </a:rPr>
              <a:t>Centro Tecnológico en</a:t>
            </a:r>
          </a:p>
          <a:p>
            <a:r>
              <a:rPr lang="es-ES" sz="4800" dirty="0">
                <a:solidFill>
                  <a:schemeClr val="bg1"/>
                </a:solidFill>
                <a:latin typeface="Gotham-Medium" pitchFamily="2" charset="0"/>
                <a:ea typeface="Gotham-Medium" pitchFamily="2" charset="0"/>
                <a:cs typeface="Gotham-Medium" pitchFamily="2" charset="0"/>
              </a:rPr>
              <a:t>Bioeconomía</a:t>
            </a:r>
          </a:p>
        </p:txBody>
      </p:sp>
      <p:graphicFrame>
        <p:nvGraphicFramePr>
          <p:cNvPr id="6" name="Tabla 4">
            <a:extLst>
              <a:ext uri="{FF2B5EF4-FFF2-40B4-BE49-F238E27FC236}">
                <a16:creationId xmlns:a16="http://schemas.microsoft.com/office/drawing/2014/main" id="{8B623544-290C-48A7-B75B-0D0EA11BFB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557004"/>
              </p:ext>
            </p:extLst>
          </p:nvPr>
        </p:nvGraphicFramePr>
        <p:xfrm>
          <a:off x="2726022" y="4764505"/>
          <a:ext cx="18858631" cy="471865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62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96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0990">
                <a:tc>
                  <a:txBody>
                    <a:bodyPr/>
                    <a:lstStyle/>
                    <a:p>
                      <a:r>
                        <a:rPr lang="es-UY" sz="4000" dirty="0"/>
                        <a:t>Objetivo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3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Promover la innovación y transferencia de tecnología al sector productivo en temas tales como la transformación química y física de la madera, otros productos derivados de la madera y la economía circular, aunque no sería limitado exclusivamente a esto. </a:t>
                      </a:r>
                      <a:endParaRPr lang="es-UY" sz="3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095">
                <a:tc>
                  <a:txBody>
                    <a:bodyPr/>
                    <a:lstStyle/>
                    <a:p>
                      <a:r>
                        <a:rPr lang="es-UY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Gobernanza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3600" dirty="0"/>
                        <a:t>Transforma</a:t>
                      </a:r>
                      <a:r>
                        <a:rPr lang="es-UY" sz="3600" baseline="0" dirty="0"/>
                        <a:t> Uruguay (Ministerios y Agencias con competencias en la materia)</a:t>
                      </a:r>
                      <a:endParaRPr lang="es-UY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35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UY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3600" dirty="0" smtClean="0"/>
                        <a:t>En proceso de planificación</a:t>
                      </a:r>
                      <a:endParaRPr lang="es-UY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914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jugador, ave, pájaro, pelota&#10;&#10;Descripción generada automáticamente">
            <a:extLst>
              <a:ext uri="{FF2B5EF4-FFF2-40B4-BE49-F238E27FC236}">
                <a16:creationId xmlns:a16="http://schemas.microsoft.com/office/drawing/2014/main" id="{072CD254-6EE6-4CB9-9B73-012E99D0A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4387175" cy="3489649"/>
          </a:xfrm>
          <a:prstGeom prst="rect">
            <a:avLst/>
          </a:prstGeom>
        </p:spPr>
      </p:pic>
      <p:sp>
        <p:nvSpPr>
          <p:cNvPr id="13319" name="CuadroTexto 14"/>
          <p:cNvSpPr txBox="1">
            <a:spLocks noChangeArrowheads="1"/>
          </p:cNvSpPr>
          <p:nvPr/>
        </p:nvSpPr>
        <p:spPr bwMode="auto">
          <a:xfrm>
            <a:off x="13309600" y="-2590800"/>
            <a:ext cx="18415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UY">
              <a:latin typeface="Calibri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4E197B82-5762-46F0-AEB5-DB50BD6C5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932803" y="1361970"/>
            <a:ext cx="10523067" cy="896286"/>
          </a:xfrm>
          <a:prstGeom prst="rect">
            <a:avLst/>
          </a:prstGeom>
        </p:spPr>
      </p:pic>
      <p:sp>
        <p:nvSpPr>
          <p:cNvPr id="5" name="CuadroTexto 17">
            <a:extLst>
              <a:ext uri="{FF2B5EF4-FFF2-40B4-BE49-F238E27FC236}">
                <a16:creationId xmlns:a16="http://schemas.microsoft.com/office/drawing/2014/main" id="{051ADAAF-7D64-48CB-98B4-ABFA4256F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499" y="1025283"/>
            <a:ext cx="1012087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Gotham-Medium" pitchFamily="2" charset="0"/>
                <a:ea typeface="Gotham-Medium" pitchFamily="2" charset="0"/>
                <a:cs typeface="Gotham-Medium" pitchFamily="2" charset="0"/>
              </a:rPr>
              <a:t>Proyectos de I+D+i y</a:t>
            </a:r>
          </a:p>
          <a:p>
            <a:r>
              <a:rPr lang="es-ES" sz="4800" dirty="0">
                <a:solidFill>
                  <a:schemeClr val="bg1"/>
                </a:solidFill>
                <a:latin typeface="Gotham-Medium" pitchFamily="2" charset="0"/>
                <a:ea typeface="Gotham-Medium" pitchFamily="2" charset="0"/>
                <a:cs typeface="Gotham-Medium" pitchFamily="2" charset="0"/>
              </a:rPr>
              <a:t>Programa de becas</a:t>
            </a:r>
          </a:p>
        </p:txBody>
      </p:sp>
      <p:graphicFrame>
        <p:nvGraphicFramePr>
          <p:cNvPr id="6" name="Tabla 4">
            <a:extLst>
              <a:ext uri="{FF2B5EF4-FFF2-40B4-BE49-F238E27FC236}">
                <a16:creationId xmlns:a16="http://schemas.microsoft.com/office/drawing/2014/main" id="{E75C2372-5A4E-4A69-BA5F-F5E7C157A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749794"/>
              </p:ext>
            </p:extLst>
          </p:nvPr>
        </p:nvGraphicFramePr>
        <p:xfrm>
          <a:off x="2726022" y="4692316"/>
          <a:ext cx="18895728" cy="462012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69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6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6230">
                <a:tc>
                  <a:txBody>
                    <a:bodyPr/>
                    <a:lstStyle/>
                    <a:p>
                      <a:r>
                        <a:rPr lang="es-UY" sz="4000" dirty="0"/>
                        <a:t>Objetivo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4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Apoyar tanto actividades de </a:t>
                      </a:r>
                      <a:r>
                        <a:rPr lang="es-MX" sz="4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I+D+i</a:t>
                      </a:r>
                      <a:r>
                        <a:rPr lang="es-MX" sz="4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como iniciativas que promuevan la acumulación de capital humano con formación técnica y profesional a niveles de excelencia académica internacional. </a:t>
                      </a:r>
                      <a:endParaRPr lang="es-UY" sz="4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1107">
                <a:tc>
                  <a:txBody>
                    <a:bodyPr/>
                    <a:lstStyle/>
                    <a:p>
                      <a:r>
                        <a:rPr lang="es-UY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Gobernanza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4000" dirty="0"/>
                        <a:t>Transforma</a:t>
                      </a:r>
                      <a:r>
                        <a:rPr lang="es-UY" sz="4000" baseline="0" dirty="0"/>
                        <a:t> Uruguay (Ministerios y Agencias con competencias en la materia)</a:t>
                      </a:r>
                      <a:endParaRPr lang="es-UY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877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UY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4000" dirty="0" smtClean="0"/>
                        <a:t>En proceso de planificación</a:t>
                      </a:r>
                      <a:endParaRPr lang="es-UY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6780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1428</Words>
  <Application>Microsoft Office PowerPoint</Application>
  <PresentationFormat>Personalizado</PresentationFormat>
  <Paragraphs>216</Paragraphs>
  <Slides>23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3" baseType="lpstr">
      <vt:lpstr>Arial</vt:lpstr>
      <vt:lpstr>Avenir Black</vt:lpstr>
      <vt:lpstr>Avenir Book</vt:lpstr>
      <vt:lpstr>Avenir Medium</vt:lpstr>
      <vt:lpstr>Avenir Roman</vt:lpstr>
      <vt:lpstr>Calibri</vt:lpstr>
      <vt:lpstr>Gotham-Medium</vt:lpstr>
      <vt:lpstr>Times New Roman</vt:lpstr>
      <vt:lpstr>Wingdings</vt:lpstr>
      <vt:lpstr>Tema de Office</vt:lpstr>
      <vt:lpstr>Fondo de Innovación Sectorial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g G</dc:creator>
  <cp:lastModifiedBy>jdorrego</cp:lastModifiedBy>
  <cp:revision>93</cp:revision>
  <cp:lastPrinted>2019-10-01T12:51:55Z</cp:lastPrinted>
  <dcterms:created xsi:type="dcterms:W3CDTF">2018-05-07T13:46:34Z</dcterms:created>
  <dcterms:modified xsi:type="dcterms:W3CDTF">2019-10-01T13:07:24Z</dcterms:modified>
</cp:coreProperties>
</file>